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7" d="100"/>
          <a:sy n="67" d="100"/>
        </p:scale>
        <p:origin x="648"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15DC44-985C-491D-A8A7-A95CFC497409}" type="doc">
      <dgm:prSet loTypeId="urn:microsoft.com/office/officeart/2008/layout/LinedList" loCatId="list" qsTypeId="urn:microsoft.com/office/officeart/2005/8/quickstyle/simple1" qsCatId="simple" csTypeId="urn:microsoft.com/office/officeart/2005/8/colors/colorful5" csCatId="colorful"/>
      <dgm:spPr/>
      <dgm:t>
        <a:bodyPr/>
        <a:lstStyle/>
        <a:p>
          <a:endParaRPr lang="en-US"/>
        </a:p>
      </dgm:t>
    </dgm:pt>
    <dgm:pt modelId="{A3EBE6F1-DF94-4D09-8ECD-9A83FD6A40CA}">
      <dgm:prSet/>
      <dgm:spPr/>
      <dgm:t>
        <a:bodyPr/>
        <a:lstStyle/>
        <a:p>
          <a:r>
            <a:rPr lang="en-US"/>
            <a:t>Gender: 51.6% women, 46.8% men, 1.6% non-binary </a:t>
          </a:r>
        </a:p>
      </dgm:t>
    </dgm:pt>
    <dgm:pt modelId="{AA949A82-2CE1-4BA9-90D7-5058C93F367F}" type="parTrans" cxnId="{84319F86-365D-4658-AAB6-5E388CFC1147}">
      <dgm:prSet/>
      <dgm:spPr/>
      <dgm:t>
        <a:bodyPr/>
        <a:lstStyle/>
        <a:p>
          <a:endParaRPr lang="en-US"/>
        </a:p>
      </dgm:t>
    </dgm:pt>
    <dgm:pt modelId="{8FD0F158-9688-4AA7-A057-5D9AEAF77AF6}" type="sibTrans" cxnId="{84319F86-365D-4658-AAB6-5E388CFC1147}">
      <dgm:prSet/>
      <dgm:spPr/>
      <dgm:t>
        <a:bodyPr/>
        <a:lstStyle/>
        <a:p>
          <a:endParaRPr lang="en-US"/>
        </a:p>
      </dgm:t>
    </dgm:pt>
    <dgm:pt modelId="{D94C594D-0ED4-4AB0-BE7B-A6AEC351FEA7}">
      <dgm:prSet/>
      <dgm:spPr/>
      <dgm:t>
        <a:bodyPr/>
        <a:lstStyle/>
        <a:p>
          <a:r>
            <a:rPr lang="en-US"/>
            <a:t>Age: Range between 19-64, median: 30, mean: 33</a:t>
          </a:r>
        </a:p>
      </dgm:t>
    </dgm:pt>
    <dgm:pt modelId="{4487832A-8FAC-4297-9E70-097D64980C87}" type="parTrans" cxnId="{3C9EEF92-0909-4851-A6FE-84C0042C0E44}">
      <dgm:prSet/>
      <dgm:spPr/>
      <dgm:t>
        <a:bodyPr/>
        <a:lstStyle/>
        <a:p>
          <a:endParaRPr lang="en-US"/>
        </a:p>
      </dgm:t>
    </dgm:pt>
    <dgm:pt modelId="{BCEC6DD9-F15F-41F9-BAB2-F485D435DE35}" type="sibTrans" cxnId="{3C9EEF92-0909-4851-A6FE-84C0042C0E44}">
      <dgm:prSet/>
      <dgm:spPr/>
      <dgm:t>
        <a:bodyPr/>
        <a:lstStyle/>
        <a:p>
          <a:endParaRPr lang="en-US"/>
        </a:p>
      </dgm:t>
    </dgm:pt>
    <dgm:pt modelId="{C4627D71-5E83-4181-B6DE-66A3C7FB0539}">
      <dgm:prSet/>
      <dgm:spPr/>
      <dgm:t>
        <a:bodyPr/>
        <a:lstStyle/>
        <a:p>
          <a:r>
            <a:rPr lang="en-US" dirty="0"/>
            <a:t>Race/Ethnicity: 42.9% White, 14.8% Black, 14.8% Hispanic, 13.2% Asian, 8.5% multiple races, 5.8% chose not to answer</a:t>
          </a:r>
        </a:p>
      </dgm:t>
    </dgm:pt>
    <dgm:pt modelId="{BB0DE9FA-6CD6-4389-A428-C9441648D15B}" type="parTrans" cxnId="{3A09F028-2E21-4803-80F2-3DD416F9F97C}">
      <dgm:prSet/>
      <dgm:spPr/>
      <dgm:t>
        <a:bodyPr/>
        <a:lstStyle/>
        <a:p>
          <a:endParaRPr lang="en-US"/>
        </a:p>
      </dgm:t>
    </dgm:pt>
    <dgm:pt modelId="{263146D7-22FD-4494-8EDE-843AA9AFD1CF}" type="sibTrans" cxnId="{3A09F028-2E21-4803-80F2-3DD416F9F97C}">
      <dgm:prSet/>
      <dgm:spPr/>
      <dgm:t>
        <a:bodyPr/>
        <a:lstStyle/>
        <a:p>
          <a:endParaRPr lang="en-US"/>
        </a:p>
      </dgm:t>
    </dgm:pt>
    <dgm:pt modelId="{20BE7714-BF26-4F33-AC95-07F80D988DDF}">
      <dgm:prSet/>
      <dgm:spPr/>
      <dgm:t>
        <a:bodyPr/>
        <a:lstStyle/>
        <a:p>
          <a:r>
            <a:rPr lang="en-US"/>
            <a:t>Education: 36.5% had at least a Bachelor’s degree</a:t>
          </a:r>
        </a:p>
      </dgm:t>
    </dgm:pt>
    <dgm:pt modelId="{10664452-2BC1-4EC5-8CF6-39FABE62BCD6}" type="parTrans" cxnId="{C97AB1CF-9312-435A-8ECA-D78E71C546B7}">
      <dgm:prSet/>
      <dgm:spPr/>
      <dgm:t>
        <a:bodyPr/>
        <a:lstStyle/>
        <a:p>
          <a:endParaRPr lang="en-US"/>
        </a:p>
      </dgm:t>
    </dgm:pt>
    <dgm:pt modelId="{3E189E76-24D4-464E-9219-BACFFA84D903}" type="sibTrans" cxnId="{C97AB1CF-9312-435A-8ECA-D78E71C546B7}">
      <dgm:prSet/>
      <dgm:spPr/>
      <dgm:t>
        <a:bodyPr/>
        <a:lstStyle/>
        <a:p>
          <a:endParaRPr lang="en-US"/>
        </a:p>
      </dgm:t>
    </dgm:pt>
    <dgm:pt modelId="{AD948C15-E755-44CC-B779-00E20F0E97AD}">
      <dgm:prSet/>
      <dgm:spPr/>
      <dgm:t>
        <a:bodyPr/>
        <a:lstStyle/>
        <a:p>
          <a:r>
            <a:rPr lang="en-US"/>
            <a:t>Income: 25% &lt;$20,000, 61.5%&lt;$40,000, 25% $40,000-$70,000</a:t>
          </a:r>
        </a:p>
      </dgm:t>
    </dgm:pt>
    <dgm:pt modelId="{0F564B06-8207-4137-B870-204C79E0B4A4}" type="parTrans" cxnId="{043AE5FF-482E-4D4F-86C1-E981EC002447}">
      <dgm:prSet/>
      <dgm:spPr/>
      <dgm:t>
        <a:bodyPr/>
        <a:lstStyle/>
        <a:p>
          <a:endParaRPr lang="en-US"/>
        </a:p>
      </dgm:t>
    </dgm:pt>
    <dgm:pt modelId="{35ACC818-CCE9-475A-BE4F-082076C4F466}" type="sibTrans" cxnId="{043AE5FF-482E-4D4F-86C1-E981EC002447}">
      <dgm:prSet/>
      <dgm:spPr/>
      <dgm:t>
        <a:bodyPr/>
        <a:lstStyle/>
        <a:p>
          <a:endParaRPr lang="en-US"/>
        </a:p>
      </dgm:t>
    </dgm:pt>
    <dgm:pt modelId="{A8D0E5B5-9D05-4485-B8D7-08189E6D181F}" type="pres">
      <dgm:prSet presAssocID="{9515DC44-985C-491D-A8A7-A95CFC497409}" presName="vert0" presStyleCnt="0">
        <dgm:presLayoutVars>
          <dgm:dir/>
          <dgm:animOne val="branch"/>
          <dgm:animLvl val="lvl"/>
        </dgm:presLayoutVars>
      </dgm:prSet>
      <dgm:spPr/>
    </dgm:pt>
    <dgm:pt modelId="{059D7E9B-0905-4930-A964-3E0ED7773278}" type="pres">
      <dgm:prSet presAssocID="{A3EBE6F1-DF94-4D09-8ECD-9A83FD6A40CA}" presName="thickLine" presStyleLbl="alignNode1" presStyleIdx="0" presStyleCnt="5"/>
      <dgm:spPr/>
    </dgm:pt>
    <dgm:pt modelId="{CFF83029-B01E-4913-AB99-397E844860F0}" type="pres">
      <dgm:prSet presAssocID="{A3EBE6F1-DF94-4D09-8ECD-9A83FD6A40CA}" presName="horz1" presStyleCnt="0"/>
      <dgm:spPr/>
    </dgm:pt>
    <dgm:pt modelId="{3A2022F0-9919-4025-BC7B-BD07125FC820}" type="pres">
      <dgm:prSet presAssocID="{A3EBE6F1-DF94-4D09-8ECD-9A83FD6A40CA}" presName="tx1" presStyleLbl="revTx" presStyleIdx="0" presStyleCnt="5"/>
      <dgm:spPr/>
    </dgm:pt>
    <dgm:pt modelId="{14F63B6A-F7AE-4E7C-AECD-BE394E1B55C3}" type="pres">
      <dgm:prSet presAssocID="{A3EBE6F1-DF94-4D09-8ECD-9A83FD6A40CA}" presName="vert1" presStyleCnt="0"/>
      <dgm:spPr/>
    </dgm:pt>
    <dgm:pt modelId="{C2DCEDDD-AD68-464C-A113-268C90663EF6}" type="pres">
      <dgm:prSet presAssocID="{D94C594D-0ED4-4AB0-BE7B-A6AEC351FEA7}" presName="thickLine" presStyleLbl="alignNode1" presStyleIdx="1" presStyleCnt="5"/>
      <dgm:spPr/>
    </dgm:pt>
    <dgm:pt modelId="{332C7FC4-AF0D-4835-A8BC-B9C7321DF7A2}" type="pres">
      <dgm:prSet presAssocID="{D94C594D-0ED4-4AB0-BE7B-A6AEC351FEA7}" presName="horz1" presStyleCnt="0"/>
      <dgm:spPr/>
    </dgm:pt>
    <dgm:pt modelId="{BBDF8700-4B63-429F-8E09-30CCE0420A7E}" type="pres">
      <dgm:prSet presAssocID="{D94C594D-0ED4-4AB0-BE7B-A6AEC351FEA7}" presName="tx1" presStyleLbl="revTx" presStyleIdx="1" presStyleCnt="5"/>
      <dgm:spPr/>
    </dgm:pt>
    <dgm:pt modelId="{3BC6F91A-D827-4470-8105-4D42D49D5C77}" type="pres">
      <dgm:prSet presAssocID="{D94C594D-0ED4-4AB0-BE7B-A6AEC351FEA7}" presName="vert1" presStyleCnt="0"/>
      <dgm:spPr/>
    </dgm:pt>
    <dgm:pt modelId="{91D36F5C-01A1-4CA8-A572-C7505B37297E}" type="pres">
      <dgm:prSet presAssocID="{C4627D71-5E83-4181-B6DE-66A3C7FB0539}" presName="thickLine" presStyleLbl="alignNode1" presStyleIdx="2" presStyleCnt="5"/>
      <dgm:spPr/>
    </dgm:pt>
    <dgm:pt modelId="{0CA43D04-A35C-4657-806E-5496C7AA33AD}" type="pres">
      <dgm:prSet presAssocID="{C4627D71-5E83-4181-B6DE-66A3C7FB0539}" presName="horz1" presStyleCnt="0"/>
      <dgm:spPr/>
    </dgm:pt>
    <dgm:pt modelId="{EF573CC4-56C6-4F6B-AD62-3918C3DFB16C}" type="pres">
      <dgm:prSet presAssocID="{C4627D71-5E83-4181-B6DE-66A3C7FB0539}" presName="tx1" presStyleLbl="revTx" presStyleIdx="2" presStyleCnt="5"/>
      <dgm:spPr/>
    </dgm:pt>
    <dgm:pt modelId="{F6500523-B4B8-4A5C-AEE9-9724E74DFC05}" type="pres">
      <dgm:prSet presAssocID="{C4627D71-5E83-4181-B6DE-66A3C7FB0539}" presName="vert1" presStyleCnt="0"/>
      <dgm:spPr/>
    </dgm:pt>
    <dgm:pt modelId="{546EFD18-CFB3-4077-8022-F2626A9BD5DD}" type="pres">
      <dgm:prSet presAssocID="{20BE7714-BF26-4F33-AC95-07F80D988DDF}" presName="thickLine" presStyleLbl="alignNode1" presStyleIdx="3" presStyleCnt="5"/>
      <dgm:spPr/>
    </dgm:pt>
    <dgm:pt modelId="{B56E6110-DFF7-4D31-A7F2-1015DEA79B4E}" type="pres">
      <dgm:prSet presAssocID="{20BE7714-BF26-4F33-AC95-07F80D988DDF}" presName="horz1" presStyleCnt="0"/>
      <dgm:spPr/>
    </dgm:pt>
    <dgm:pt modelId="{D359552D-9D5E-436E-B73F-7F3F28DA7238}" type="pres">
      <dgm:prSet presAssocID="{20BE7714-BF26-4F33-AC95-07F80D988DDF}" presName="tx1" presStyleLbl="revTx" presStyleIdx="3" presStyleCnt="5"/>
      <dgm:spPr/>
    </dgm:pt>
    <dgm:pt modelId="{2A63D223-9676-4DB8-9E2E-35579F59E615}" type="pres">
      <dgm:prSet presAssocID="{20BE7714-BF26-4F33-AC95-07F80D988DDF}" presName="vert1" presStyleCnt="0"/>
      <dgm:spPr/>
    </dgm:pt>
    <dgm:pt modelId="{1010FA8C-6E7B-4EE3-BA06-2CCB7613C134}" type="pres">
      <dgm:prSet presAssocID="{AD948C15-E755-44CC-B779-00E20F0E97AD}" presName="thickLine" presStyleLbl="alignNode1" presStyleIdx="4" presStyleCnt="5"/>
      <dgm:spPr/>
    </dgm:pt>
    <dgm:pt modelId="{5CA55F58-D397-4FBE-A929-505B7BCEBE37}" type="pres">
      <dgm:prSet presAssocID="{AD948C15-E755-44CC-B779-00E20F0E97AD}" presName="horz1" presStyleCnt="0"/>
      <dgm:spPr/>
    </dgm:pt>
    <dgm:pt modelId="{A54B2949-D498-4954-9173-DF3FCD87387E}" type="pres">
      <dgm:prSet presAssocID="{AD948C15-E755-44CC-B779-00E20F0E97AD}" presName="tx1" presStyleLbl="revTx" presStyleIdx="4" presStyleCnt="5"/>
      <dgm:spPr/>
    </dgm:pt>
    <dgm:pt modelId="{130C2580-17D7-4881-8D43-2137FD87D8CE}" type="pres">
      <dgm:prSet presAssocID="{AD948C15-E755-44CC-B779-00E20F0E97AD}" presName="vert1" presStyleCnt="0"/>
      <dgm:spPr/>
    </dgm:pt>
  </dgm:ptLst>
  <dgm:cxnLst>
    <dgm:cxn modelId="{B729D219-B8EE-4BD3-BAC6-E7F444B9EB0C}" type="presOf" srcId="{D94C594D-0ED4-4AB0-BE7B-A6AEC351FEA7}" destId="{BBDF8700-4B63-429F-8E09-30CCE0420A7E}" srcOrd="0" destOrd="0" presId="urn:microsoft.com/office/officeart/2008/layout/LinedList"/>
    <dgm:cxn modelId="{3A09F028-2E21-4803-80F2-3DD416F9F97C}" srcId="{9515DC44-985C-491D-A8A7-A95CFC497409}" destId="{C4627D71-5E83-4181-B6DE-66A3C7FB0539}" srcOrd="2" destOrd="0" parTransId="{BB0DE9FA-6CD6-4389-A428-C9441648D15B}" sibTransId="{263146D7-22FD-4494-8EDE-843AA9AFD1CF}"/>
    <dgm:cxn modelId="{297FD03A-251D-41FB-8F34-7B80DD033C59}" type="presOf" srcId="{A3EBE6F1-DF94-4D09-8ECD-9A83FD6A40CA}" destId="{3A2022F0-9919-4025-BC7B-BD07125FC820}" srcOrd="0" destOrd="0" presId="urn:microsoft.com/office/officeart/2008/layout/LinedList"/>
    <dgm:cxn modelId="{D0CFA269-07F6-475E-B0EA-C4498225261B}" type="presOf" srcId="{C4627D71-5E83-4181-B6DE-66A3C7FB0539}" destId="{EF573CC4-56C6-4F6B-AD62-3918C3DFB16C}" srcOrd="0" destOrd="0" presId="urn:microsoft.com/office/officeart/2008/layout/LinedList"/>
    <dgm:cxn modelId="{84319F86-365D-4658-AAB6-5E388CFC1147}" srcId="{9515DC44-985C-491D-A8A7-A95CFC497409}" destId="{A3EBE6F1-DF94-4D09-8ECD-9A83FD6A40CA}" srcOrd="0" destOrd="0" parTransId="{AA949A82-2CE1-4BA9-90D7-5058C93F367F}" sibTransId="{8FD0F158-9688-4AA7-A057-5D9AEAF77AF6}"/>
    <dgm:cxn modelId="{3C9EEF92-0909-4851-A6FE-84C0042C0E44}" srcId="{9515DC44-985C-491D-A8A7-A95CFC497409}" destId="{D94C594D-0ED4-4AB0-BE7B-A6AEC351FEA7}" srcOrd="1" destOrd="0" parTransId="{4487832A-8FAC-4297-9E70-097D64980C87}" sibTransId="{BCEC6DD9-F15F-41F9-BAB2-F485D435DE35}"/>
    <dgm:cxn modelId="{7E21369F-BB5D-441E-B70E-9AED7C6E8AC0}" type="presOf" srcId="{20BE7714-BF26-4F33-AC95-07F80D988DDF}" destId="{D359552D-9D5E-436E-B73F-7F3F28DA7238}" srcOrd="0" destOrd="0" presId="urn:microsoft.com/office/officeart/2008/layout/LinedList"/>
    <dgm:cxn modelId="{E94EE99F-3637-4118-8E11-63CF869CEDAE}" type="presOf" srcId="{AD948C15-E755-44CC-B779-00E20F0E97AD}" destId="{A54B2949-D498-4954-9173-DF3FCD87387E}" srcOrd="0" destOrd="0" presId="urn:microsoft.com/office/officeart/2008/layout/LinedList"/>
    <dgm:cxn modelId="{C97AB1CF-9312-435A-8ECA-D78E71C546B7}" srcId="{9515DC44-985C-491D-A8A7-A95CFC497409}" destId="{20BE7714-BF26-4F33-AC95-07F80D988DDF}" srcOrd="3" destOrd="0" parTransId="{10664452-2BC1-4EC5-8CF6-39FABE62BCD6}" sibTransId="{3E189E76-24D4-464E-9219-BACFFA84D903}"/>
    <dgm:cxn modelId="{725A10EF-C6FA-4FB1-AC4B-FDE659F75148}" type="presOf" srcId="{9515DC44-985C-491D-A8A7-A95CFC497409}" destId="{A8D0E5B5-9D05-4485-B8D7-08189E6D181F}" srcOrd="0" destOrd="0" presId="urn:microsoft.com/office/officeart/2008/layout/LinedList"/>
    <dgm:cxn modelId="{043AE5FF-482E-4D4F-86C1-E981EC002447}" srcId="{9515DC44-985C-491D-A8A7-A95CFC497409}" destId="{AD948C15-E755-44CC-B779-00E20F0E97AD}" srcOrd="4" destOrd="0" parTransId="{0F564B06-8207-4137-B870-204C79E0B4A4}" sibTransId="{35ACC818-CCE9-475A-BE4F-082076C4F466}"/>
    <dgm:cxn modelId="{AA516B91-6CE9-4975-881E-095097573E5D}" type="presParOf" srcId="{A8D0E5B5-9D05-4485-B8D7-08189E6D181F}" destId="{059D7E9B-0905-4930-A964-3E0ED7773278}" srcOrd="0" destOrd="0" presId="urn:microsoft.com/office/officeart/2008/layout/LinedList"/>
    <dgm:cxn modelId="{A22A02F1-C5A9-4E43-B096-C02986DEF282}" type="presParOf" srcId="{A8D0E5B5-9D05-4485-B8D7-08189E6D181F}" destId="{CFF83029-B01E-4913-AB99-397E844860F0}" srcOrd="1" destOrd="0" presId="urn:microsoft.com/office/officeart/2008/layout/LinedList"/>
    <dgm:cxn modelId="{331B4AEA-4CF3-42FB-8C60-71554F5ADECC}" type="presParOf" srcId="{CFF83029-B01E-4913-AB99-397E844860F0}" destId="{3A2022F0-9919-4025-BC7B-BD07125FC820}" srcOrd="0" destOrd="0" presId="urn:microsoft.com/office/officeart/2008/layout/LinedList"/>
    <dgm:cxn modelId="{4230CE47-3C14-4539-AD6E-AD97D96F4052}" type="presParOf" srcId="{CFF83029-B01E-4913-AB99-397E844860F0}" destId="{14F63B6A-F7AE-4E7C-AECD-BE394E1B55C3}" srcOrd="1" destOrd="0" presId="urn:microsoft.com/office/officeart/2008/layout/LinedList"/>
    <dgm:cxn modelId="{E8ABA99A-31FE-49E9-A086-001FD8B09A0A}" type="presParOf" srcId="{A8D0E5B5-9D05-4485-B8D7-08189E6D181F}" destId="{C2DCEDDD-AD68-464C-A113-268C90663EF6}" srcOrd="2" destOrd="0" presId="urn:microsoft.com/office/officeart/2008/layout/LinedList"/>
    <dgm:cxn modelId="{7F972124-B674-4737-A99D-5A0A63BD884E}" type="presParOf" srcId="{A8D0E5B5-9D05-4485-B8D7-08189E6D181F}" destId="{332C7FC4-AF0D-4835-A8BC-B9C7321DF7A2}" srcOrd="3" destOrd="0" presId="urn:microsoft.com/office/officeart/2008/layout/LinedList"/>
    <dgm:cxn modelId="{2E7AC411-5417-4754-9BDF-8B3EEDE68BD9}" type="presParOf" srcId="{332C7FC4-AF0D-4835-A8BC-B9C7321DF7A2}" destId="{BBDF8700-4B63-429F-8E09-30CCE0420A7E}" srcOrd="0" destOrd="0" presId="urn:microsoft.com/office/officeart/2008/layout/LinedList"/>
    <dgm:cxn modelId="{F8C297AB-A145-4A72-ABC3-726553EE44CD}" type="presParOf" srcId="{332C7FC4-AF0D-4835-A8BC-B9C7321DF7A2}" destId="{3BC6F91A-D827-4470-8105-4D42D49D5C77}" srcOrd="1" destOrd="0" presId="urn:microsoft.com/office/officeart/2008/layout/LinedList"/>
    <dgm:cxn modelId="{421D3BFB-2EFE-4B35-8C29-CB67302FC2F8}" type="presParOf" srcId="{A8D0E5B5-9D05-4485-B8D7-08189E6D181F}" destId="{91D36F5C-01A1-4CA8-A572-C7505B37297E}" srcOrd="4" destOrd="0" presId="urn:microsoft.com/office/officeart/2008/layout/LinedList"/>
    <dgm:cxn modelId="{46E84D60-708A-42F4-977A-5EFB65C992C0}" type="presParOf" srcId="{A8D0E5B5-9D05-4485-B8D7-08189E6D181F}" destId="{0CA43D04-A35C-4657-806E-5496C7AA33AD}" srcOrd="5" destOrd="0" presId="urn:microsoft.com/office/officeart/2008/layout/LinedList"/>
    <dgm:cxn modelId="{7F2738FC-69A4-4BB1-AC31-D291235F6751}" type="presParOf" srcId="{0CA43D04-A35C-4657-806E-5496C7AA33AD}" destId="{EF573CC4-56C6-4F6B-AD62-3918C3DFB16C}" srcOrd="0" destOrd="0" presId="urn:microsoft.com/office/officeart/2008/layout/LinedList"/>
    <dgm:cxn modelId="{75937332-B6AA-4F40-B9C9-D73691991FC7}" type="presParOf" srcId="{0CA43D04-A35C-4657-806E-5496C7AA33AD}" destId="{F6500523-B4B8-4A5C-AEE9-9724E74DFC05}" srcOrd="1" destOrd="0" presId="urn:microsoft.com/office/officeart/2008/layout/LinedList"/>
    <dgm:cxn modelId="{CE55EB56-6AF5-4955-9A01-B9748E0BB78C}" type="presParOf" srcId="{A8D0E5B5-9D05-4485-B8D7-08189E6D181F}" destId="{546EFD18-CFB3-4077-8022-F2626A9BD5DD}" srcOrd="6" destOrd="0" presId="urn:microsoft.com/office/officeart/2008/layout/LinedList"/>
    <dgm:cxn modelId="{21060391-B2BA-4820-A15D-2EE98453A0A0}" type="presParOf" srcId="{A8D0E5B5-9D05-4485-B8D7-08189E6D181F}" destId="{B56E6110-DFF7-4D31-A7F2-1015DEA79B4E}" srcOrd="7" destOrd="0" presId="urn:microsoft.com/office/officeart/2008/layout/LinedList"/>
    <dgm:cxn modelId="{2AE1D048-2893-4DCA-AE46-AE445C892EDD}" type="presParOf" srcId="{B56E6110-DFF7-4D31-A7F2-1015DEA79B4E}" destId="{D359552D-9D5E-436E-B73F-7F3F28DA7238}" srcOrd="0" destOrd="0" presId="urn:microsoft.com/office/officeart/2008/layout/LinedList"/>
    <dgm:cxn modelId="{3FD52287-CD7E-48F3-A3C9-297EBC7AAC97}" type="presParOf" srcId="{B56E6110-DFF7-4D31-A7F2-1015DEA79B4E}" destId="{2A63D223-9676-4DB8-9E2E-35579F59E615}" srcOrd="1" destOrd="0" presId="urn:microsoft.com/office/officeart/2008/layout/LinedList"/>
    <dgm:cxn modelId="{52DC1008-FA5A-4356-95A4-A95D464ADF5E}" type="presParOf" srcId="{A8D0E5B5-9D05-4485-B8D7-08189E6D181F}" destId="{1010FA8C-6E7B-4EE3-BA06-2CCB7613C134}" srcOrd="8" destOrd="0" presId="urn:microsoft.com/office/officeart/2008/layout/LinedList"/>
    <dgm:cxn modelId="{C638F755-76A2-4C1B-B241-1D76F08C5424}" type="presParOf" srcId="{A8D0E5B5-9D05-4485-B8D7-08189E6D181F}" destId="{5CA55F58-D397-4FBE-A929-505B7BCEBE37}" srcOrd="9" destOrd="0" presId="urn:microsoft.com/office/officeart/2008/layout/LinedList"/>
    <dgm:cxn modelId="{9EFB9404-95BD-4C94-8C25-0F7C34F3DF9F}" type="presParOf" srcId="{5CA55F58-D397-4FBE-A929-505B7BCEBE37}" destId="{A54B2949-D498-4954-9173-DF3FCD87387E}" srcOrd="0" destOrd="0" presId="urn:microsoft.com/office/officeart/2008/layout/LinedList"/>
    <dgm:cxn modelId="{13605D70-A44F-48BC-91D6-0A0B337E8FCA}" type="presParOf" srcId="{5CA55F58-D397-4FBE-A929-505B7BCEBE37}" destId="{130C2580-17D7-4881-8D43-2137FD87D8C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9D7E9B-0905-4930-A964-3E0ED7773278}">
      <dsp:nvSpPr>
        <dsp:cNvPr id="0" name=""/>
        <dsp:cNvSpPr/>
      </dsp:nvSpPr>
      <dsp:spPr>
        <a:xfrm>
          <a:off x="0" y="651"/>
          <a:ext cx="598017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2022F0-9919-4025-BC7B-BD07125FC820}">
      <dsp:nvSpPr>
        <dsp:cNvPr id="0" name=""/>
        <dsp:cNvSpPr/>
      </dsp:nvSpPr>
      <dsp:spPr>
        <a:xfrm>
          <a:off x="0" y="651"/>
          <a:ext cx="5980170" cy="1067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Gender: 51.6% women, 46.8% men, 1.6% non-binary </a:t>
          </a:r>
        </a:p>
      </dsp:txBody>
      <dsp:txXfrm>
        <a:off x="0" y="651"/>
        <a:ext cx="5980170" cy="1067149"/>
      </dsp:txXfrm>
    </dsp:sp>
    <dsp:sp modelId="{C2DCEDDD-AD68-464C-A113-268C90663EF6}">
      <dsp:nvSpPr>
        <dsp:cNvPr id="0" name=""/>
        <dsp:cNvSpPr/>
      </dsp:nvSpPr>
      <dsp:spPr>
        <a:xfrm>
          <a:off x="0" y="1067800"/>
          <a:ext cx="5980170" cy="0"/>
        </a:xfrm>
        <a:prstGeom prst="line">
          <a:avLst/>
        </a:prstGeom>
        <a:solidFill>
          <a:schemeClr val="accent5">
            <a:hueOff val="-381337"/>
            <a:satOff val="105"/>
            <a:lumOff val="-1765"/>
            <a:alphaOff val="0"/>
          </a:schemeClr>
        </a:solidFill>
        <a:ln w="12700" cap="flat" cmpd="sng" algn="ctr">
          <a:solidFill>
            <a:schemeClr val="accent5">
              <a:hueOff val="-381337"/>
              <a:satOff val="105"/>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DF8700-4B63-429F-8E09-30CCE0420A7E}">
      <dsp:nvSpPr>
        <dsp:cNvPr id="0" name=""/>
        <dsp:cNvSpPr/>
      </dsp:nvSpPr>
      <dsp:spPr>
        <a:xfrm>
          <a:off x="0" y="1067800"/>
          <a:ext cx="5980170" cy="1067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Age: Range between 19-64, median: 30, mean: 33</a:t>
          </a:r>
        </a:p>
      </dsp:txBody>
      <dsp:txXfrm>
        <a:off x="0" y="1067800"/>
        <a:ext cx="5980170" cy="1067149"/>
      </dsp:txXfrm>
    </dsp:sp>
    <dsp:sp modelId="{91D36F5C-01A1-4CA8-A572-C7505B37297E}">
      <dsp:nvSpPr>
        <dsp:cNvPr id="0" name=""/>
        <dsp:cNvSpPr/>
      </dsp:nvSpPr>
      <dsp:spPr>
        <a:xfrm>
          <a:off x="0" y="2134950"/>
          <a:ext cx="5980170" cy="0"/>
        </a:xfrm>
        <a:prstGeom prst="line">
          <a:avLst/>
        </a:prstGeom>
        <a:solidFill>
          <a:schemeClr val="accent5">
            <a:hueOff val="-762673"/>
            <a:satOff val="209"/>
            <a:lumOff val="-3529"/>
            <a:alphaOff val="0"/>
          </a:schemeClr>
        </a:solidFill>
        <a:ln w="12700" cap="flat" cmpd="sng" algn="ctr">
          <a:solidFill>
            <a:schemeClr val="accent5">
              <a:hueOff val="-762673"/>
              <a:satOff val="209"/>
              <a:lumOff val="-352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573CC4-56C6-4F6B-AD62-3918C3DFB16C}">
      <dsp:nvSpPr>
        <dsp:cNvPr id="0" name=""/>
        <dsp:cNvSpPr/>
      </dsp:nvSpPr>
      <dsp:spPr>
        <a:xfrm>
          <a:off x="0" y="2134950"/>
          <a:ext cx="5980170" cy="1067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Race/Ethnicity: 42.9% White, 14.8% Black, 14.8% Hispanic, 13.2% Asian, 8.5% multiple races, 5.8% chose not to answer</a:t>
          </a:r>
        </a:p>
      </dsp:txBody>
      <dsp:txXfrm>
        <a:off x="0" y="2134950"/>
        <a:ext cx="5980170" cy="1067149"/>
      </dsp:txXfrm>
    </dsp:sp>
    <dsp:sp modelId="{546EFD18-CFB3-4077-8022-F2626A9BD5DD}">
      <dsp:nvSpPr>
        <dsp:cNvPr id="0" name=""/>
        <dsp:cNvSpPr/>
      </dsp:nvSpPr>
      <dsp:spPr>
        <a:xfrm>
          <a:off x="0" y="3202099"/>
          <a:ext cx="5980170" cy="0"/>
        </a:xfrm>
        <a:prstGeom prst="line">
          <a:avLst/>
        </a:prstGeom>
        <a:solidFill>
          <a:schemeClr val="accent5">
            <a:hueOff val="-1144010"/>
            <a:satOff val="314"/>
            <a:lumOff val="-5294"/>
            <a:alphaOff val="0"/>
          </a:schemeClr>
        </a:solidFill>
        <a:ln w="12700" cap="flat" cmpd="sng" algn="ctr">
          <a:solidFill>
            <a:schemeClr val="accent5">
              <a:hueOff val="-1144010"/>
              <a:satOff val="314"/>
              <a:lumOff val="-529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59552D-9D5E-436E-B73F-7F3F28DA7238}">
      <dsp:nvSpPr>
        <dsp:cNvPr id="0" name=""/>
        <dsp:cNvSpPr/>
      </dsp:nvSpPr>
      <dsp:spPr>
        <a:xfrm>
          <a:off x="0" y="3202099"/>
          <a:ext cx="5980170" cy="1067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Education: 36.5% had at least a Bachelor’s degree</a:t>
          </a:r>
        </a:p>
      </dsp:txBody>
      <dsp:txXfrm>
        <a:off x="0" y="3202099"/>
        <a:ext cx="5980170" cy="1067149"/>
      </dsp:txXfrm>
    </dsp:sp>
    <dsp:sp modelId="{1010FA8C-6E7B-4EE3-BA06-2CCB7613C134}">
      <dsp:nvSpPr>
        <dsp:cNvPr id="0" name=""/>
        <dsp:cNvSpPr/>
      </dsp:nvSpPr>
      <dsp:spPr>
        <a:xfrm>
          <a:off x="0" y="4269249"/>
          <a:ext cx="5980170" cy="0"/>
        </a:xfrm>
        <a:prstGeom prst="line">
          <a:avLst/>
        </a:prstGeom>
        <a:solidFill>
          <a:schemeClr val="accent5">
            <a:hueOff val="-1525346"/>
            <a:satOff val="418"/>
            <a:lumOff val="-7058"/>
            <a:alphaOff val="0"/>
          </a:schemeClr>
        </a:solidFill>
        <a:ln w="12700" cap="flat" cmpd="sng" algn="ctr">
          <a:solidFill>
            <a:schemeClr val="accent5">
              <a:hueOff val="-1525346"/>
              <a:satOff val="418"/>
              <a:lumOff val="-705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4B2949-D498-4954-9173-DF3FCD87387E}">
      <dsp:nvSpPr>
        <dsp:cNvPr id="0" name=""/>
        <dsp:cNvSpPr/>
      </dsp:nvSpPr>
      <dsp:spPr>
        <a:xfrm>
          <a:off x="0" y="4269249"/>
          <a:ext cx="5980170" cy="1067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Income: 25% &lt;$20,000, 61.5%&lt;$40,000, 25% $40,000-$70,000</a:t>
          </a:r>
        </a:p>
      </dsp:txBody>
      <dsp:txXfrm>
        <a:off x="0" y="4269249"/>
        <a:ext cx="5980170" cy="106714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8/23/2022</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450389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8/23/2022</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43611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8/23/2022</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60084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8/23/2022</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59146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8/23/2022</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996656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8/23/2022</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3417532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8/23/2022</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83542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8/23/2022</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168587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8/23/2022</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535720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8/23/2022</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3801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8/23/2022</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855218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8/23/2022</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809602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nequality.stanford.edu/covid/noxious-contract"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B45BA4C-9B54-4496-821F-9E0985CA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EFB7FF-D205-2671-833A-FD02234D64F1}"/>
              </a:ext>
            </a:extLst>
          </p:cNvPr>
          <p:cNvSpPr>
            <a:spLocks noGrp="1"/>
          </p:cNvSpPr>
          <p:nvPr>
            <p:ph type="ctrTitle"/>
          </p:nvPr>
        </p:nvSpPr>
        <p:spPr>
          <a:xfrm>
            <a:off x="762000" y="743804"/>
            <a:ext cx="4102609" cy="3793482"/>
          </a:xfrm>
        </p:spPr>
        <p:txBody>
          <a:bodyPr anchor="ctr">
            <a:normAutofit/>
          </a:bodyPr>
          <a:lstStyle/>
          <a:p>
            <a:pPr algn="l"/>
            <a:r>
              <a:rPr lang="en-US" sz="4200" b="1" i="0" u="none" strike="noStrike">
                <a:effectLst/>
                <a:latin typeface="Times New Roman" panose="02020603050405020304" pitchFamily="18" charset="0"/>
              </a:rPr>
              <a:t>Left Behind: Yachts, Dinghies, and Perceptions of Social Inequality in the Era of Covid-19</a:t>
            </a:r>
            <a:endParaRPr lang="en-US" sz="4200"/>
          </a:p>
        </p:txBody>
      </p:sp>
      <p:sp>
        <p:nvSpPr>
          <p:cNvPr id="3" name="Subtitle 2">
            <a:extLst>
              <a:ext uri="{FF2B5EF4-FFF2-40B4-BE49-F238E27FC236}">
                <a16:creationId xmlns:a16="http://schemas.microsoft.com/office/drawing/2014/main" id="{AD747FF9-D635-74DB-0457-703ADD8D7643}"/>
              </a:ext>
            </a:extLst>
          </p:cNvPr>
          <p:cNvSpPr>
            <a:spLocks noGrp="1"/>
          </p:cNvSpPr>
          <p:nvPr>
            <p:ph type="subTitle" idx="1"/>
          </p:nvPr>
        </p:nvSpPr>
        <p:spPr>
          <a:xfrm>
            <a:off x="762000" y="4691564"/>
            <a:ext cx="4102609" cy="1422631"/>
          </a:xfrm>
        </p:spPr>
        <p:txBody>
          <a:bodyPr>
            <a:normAutofit/>
          </a:bodyPr>
          <a:lstStyle/>
          <a:p>
            <a:pPr algn="l"/>
            <a:r>
              <a:rPr lang="en-US" dirty="0"/>
              <a:t>Jacob Conley</a:t>
            </a:r>
            <a:endParaRPr lang="en-US"/>
          </a:p>
        </p:txBody>
      </p:sp>
      <p:pic>
        <p:nvPicPr>
          <p:cNvPr id="15" name="Picture 3" descr="Chart, bubble chart&#10;&#10;Description automatically generated">
            <a:extLst>
              <a:ext uri="{FF2B5EF4-FFF2-40B4-BE49-F238E27FC236}">
                <a16:creationId xmlns:a16="http://schemas.microsoft.com/office/drawing/2014/main" id="{7EE55946-AD8E-3598-4F09-900679AF89E2}"/>
              </a:ext>
            </a:extLst>
          </p:cNvPr>
          <p:cNvPicPr>
            <a:picLocks noChangeAspect="1"/>
          </p:cNvPicPr>
          <p:nvPr/>
        </p:nvPicPr>
        <p:blipFill rotWithShape="1">
          <a:blip r:embed="rId2"/>
          <a:srcRect l="18445" r="14952" b="-1"/>
          <a:stretch/>
        </p:blipFill>
        <p:spPr>
          <a:xfrm>
            <a:off x="5349241" y="10"/>
            <a:ext cx="6842759" cy="6857990"/>
          </a:xfrm>
          <a:prstGeom prst="rect">
            <a:avLst/>
          </a:prstGeom>
        </p:spPr>
      </p:pic>
    </p:spTree>
    <p:extLst>
      <p:ext uri="{BB962C8B-B14F-4D97-AF65-F5344CB8AC3E}">
        <p14:creationId xmlns:p14="http://schemas.microsoft.com/office/powerpoint/2010/main" val="3308214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CD0CF1E-4915-4854-AE1A-BE8E8ABDE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378B036-879B-4F45-A653-56FC275A70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2000"/>
            <a:ext cx="12192000" cy="609600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2D1F5F-8F01-FD24-0A27-CF6082BC7764}"/>
              </a:ext>
            </a:extLst>
          </p:cNvPr>
          <p:cNvSpPr>
            <a:spLocks noGrp="1"/>
          </p:cNvSpPr>
          <p:nvPr>
            <p:ph type="title"/>
          </p:nvPr>
        </p:nvSpPr>
        <p:spPr>
          <a:xfrm>
            <a:off x="762000" y="1517903"/>
            <a:ext cx="10668000" cy="1345115"/>
          </a:xfrm>
        </p:spPr>
        <p:txBody>
          <a:bodyPr>
            <a:normAutofit/>
          </a:bodyPr>
          <a:lstStyle/>
          <a:p>
            <a:r>
              <a:rPr lang="en-US" dirty="0"/>
              <a:t>Conclusion</a:t>
            </a:r>
          </a:p>
        </p:txBody>
      </p:sp>
      <p:sp>
        <p:nvSpPr>
          <p:cNvPr id="3" name="Content Placeholder 2">
            <a:extLst>
              <a:ext uri="{FF2B5EF4-FFF2-40B4-BE49-F238E27FC236}">
                <a16:creationId xmlns:a16="http://schemas.microsoft.com/office/drawing/2014/main" id="{1D3423E4-E644-82FB-1393-72692362FD79}"/>
              </a:ext>
            </a:extLst>
          </p:cNvPr>
          <p:cNvSpPr>
            <a:spLocks noGrp="1"/>
          </p:cNvSpPr>
          <p:nvPr>
            <p:ph idx="1"/>
          </p:nvPr>
        </p:nvSpPr>
        <p:spPr>
          <a:xfrm>
            <a:off x="762000" y="2970222"/>
            <a:ext cx="10668000" cy="3125777"/>
          </a:xfrm>
        </p:spPr>
        <p:txBody>
          <a:bodyPr>
            <a:normAutofit/>
          </a:bodyPr>
          <a:lstStyle/>
          <a:p>
            <a:pPr>
              <a:lnSpc>
                <a:spcPct val="95000"/>
              </a:lnSpc>
            </a:pPr>
            <a:r>
              <a:rPr lang="en-US" sz="2000" dirty="0"/>
              <a:t>C</a:t>
            </a:r>
            <a:r>
              <a:rPr lang="en-US" sz="2000" b="0" i="0" u="none" strike="noStrike" dirty="0">
                <a:effectLst/>
              </a:rPr>
              <a:t>ontrary to the stoicism reported by </a:t>
            </a:r>
            <a:r>
              <a:rPr lang="en-US" sz="2000" b="0" i="0" u="none" strike="noStrike" dirty="0" err="1">
                <a:effectLst/>
              </a:rPr>
              <a:t>Grusky</a:t>
            </a:r>
            <a:r>
              <a:rPr lang="en-US" sz="2000" b="0" i="0" u="none" strike="noStrike" dirty="0">
                <a:effectLst/>
              </a:rPr>
              <a:t> et al (2021), we find that precarious workers within the New York Metropolitan area, during the height of the first wave of the pandemic, often expressed frustration over class-based inequalities and antagonism towards elites.</a:t>
            </a:r>
          </a:p>
          <a:p>
            <a:pPr>
              <a:lnSpc>
                <a:spcPct val="95000"/>
              </a:lnSpc>
            </a:pPr>
            <a:r>
              <a:rPr lang="en-US" sz="2000" b="0" i="0" u="none" strike="noStrike" dirty="0">
                <a:effectLst/>
              </a:rPr>
              <a:t>Many respondents expressed significant skepticism towards messages that the pandemic has brought Americans together, which several referred to as “bullshit.”</a:t>
            </a:r>
          </a:p>
          <a:p>
            <a:pPr>
              <a:lnSpc>
                <a:spcPct val="95000"/>
              </a:lnSpc>
            </a:pPr>
            <a:r>
              <a:rPr lang="en-US" sz="2000" b="0" i="0" u="none" strike="noStrike" dirty="0">
                <a:effectLst/>
              </a:rPr>
              <a:t>Our findings suggest that the pandemic may have heightened working-class perceptions of economic inequality, and consequently created greater class-based tension among working-class individuals.</a:t>
            </a:r>
            <a:endParaRPr lang="en-US" sz="2000" dirty="0">
              <a:effectLst/>
            </a:endParaRPr>
          </a:p>
          <a:p>
            <a:pPr>
              <a:lnSpc>
                <a:spcPct val="95000"/>
              </a:lnSpc>
            </a:pPr>
            <a:endParaRPr lang="en-US" sz="2000" dirty="0"/>
          </a:p>
        </p:txBody>
      </p:sp>
    </p:spTree>
    <p:extLst>
      <p:ext uri="{BB962C8B-B14F-4D97-AF65-F5344CB8AC3E}">
        <p14:creationId xmlns:p14="http://schemas.microsoft.com/office/powerpoint/2010/main" val="41887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58156C-657C-A054-1213-66153F9E677E}"/>
              </a:ext>
            </a:extLst>
          </p:cNvPr>
          <p:cNvSpPr>
            <a:spLocks noGrp="1"/>
          </p:cNvSpPr>
          <p:nvPr>
            <p:ph type="title"/>
          </p:nvPr>
        </p:nvSpPr>
        <p:spPr>
          <a:xfrm>
            <a:off x="762001" y="755650"/>
            <a:ext cx="3932830" cy="1345115"/>
          </a:xfrm>
        </p:spPr>
        <p:txBody>
          <a:bodyPr vert="horz" lIns="91440" tIns="45720" rIns="91440" bIns="45720" rtlCol="0">
            <a:normAutofit/>
          </a:bodyPr>
          <a:lstStyle/>
          <a:p>
            <a:r>
              <a:rPr lang="en-US" kern="1200" spc="-50" baseline="0" dirty="0">
                <a:latin typeface="+mj-lt"/>
                <a:ea typeface="+mj-ea"/>
                <a:cs typeface="+mj-cs"/>
              </a:rPr>
              <a:t>Background</a:t>
            </a:r>
          </a:p>
        </p:txBody>
      </p:sp>
      <p:sp>
        <p:nvSpPr>
          <p:cNvPr id="10" name="Content Placeholder 9">
            <a:extLst>
              <a:ext uri="{FF2B5EF4-FFF2-40B4-BE49-F238E27FC236}">
                <a16:creationId xmlns:a16="http://schemas.microsoft.com/office/drawing/2014/main" id="{153F7D4C-9499-3AC5-DC03-6880FA6B834C}"/>
              </a:ext>
            </a:extLst>
          </p:cNvPr>
          <p:cNvSpPr>
            <a:spLocks noGrp="1"/>
          </p:cNvSpPr>
          <p:nvPr>
            <p:ph idx="1"/>
          </p:nvPr>
        </p:nvSpPr>
        <p:spPr>
          <a:xfrm>
            <a:off x="762001" y="2207969"/>
            <a:ext cx="3932830" cy="3884983"/>
          </a:xfrm>
        </p:spPr>
        <p:txBody>
          <a:bodyPr vert="horz" lIns="91440" tIns="45720" rIns="91440" bIns="45720" rtlCol="0">
            <a:normAutofit/>
          </a:bodyPr>
          <a:lstStyle/>
          <a:p>
            <a:pPr>
              <a:lnSpc>
                <a:spcPct val="95000"/>
              </a:lnSpc>
              <a:spcAft>
                <a:spcPts val="600"/>
              </a:spcAft>
            </a:pPr>
            <a:r>
              <a:rPr lang="en-US" sz="1800" dirty="0"/>
              <a:t>The early days of the COVID-19 pandemic saw the emergence of a new class structure defined by the inequal distribution of risk between face-to-face and professional workers</a:t>
            </a:r>
          </a:p>
          <a:p>
            <a:pPr>
              <a:lnSpc>
                <a:spcPct val="95000"/>
              </a:lnSpc>
              <a:spcAft>
                <a:spcPts val="600"/>
              </a:spcAft>
            </a:pPr>
            <a:r>
              <a:rPr lang="en-US" sz="1800" dirty="0"/>
              <a:t>How did this risk divide, and other inequalities exacerbated by the pandemic, affect working class Americans’ perceptions of economic inequality?</a:t>
            </a:r>
          </a:p>
        </p:txBody>
      </p:sp>
      <p:pic>
        <p:nvPicPr>
          <p:cNvPr id="8" name="Picture 7" descr="Chart, bar chart&#10;&#10;Description automatically generated">
            <a:extLst>
              <a:ext uri="{FF2B5EF4-FFF2-40B4-BE49-F238E27FC236}">
                <a16:creationId xmlns:a16="http://schemas.microsoft.com/office/drawing/2014/main" id="{854F99DE-A566-2074-47EF-B69954E801B0}"/>
              </a:ext>
            </a:extLst>
          </p:cNvPr>
          <p:cNvPicPr>
            <a:picLocks noChangeAspect="1"/>
          </p:cNvPicPr>
          <p:nvPr/>
        </p:nvPicPr>
        <p:blipFill rotWithShape="1">
          <a:blip r:embed="rId2">
            <a:extLst>
              <a:ext uri="{28A0092B-C50C-407E-A947-70E740481C1C}">
                <a14:useLocalDpi xmlns:a14="http://schemas.microsoft.com/office/drawing/2010/main" val="0"/>
              </a:ext>
            </a:extLst>
          </a:blip>
          <a:srcRect l="1809" r="1558"/>
          <a:stretch/>
        </p:blipFill>
        <p:spPr>
          <a:xfrm>
            <a:off x="5401464" y="1352160"/>
            <a:ext cx="6035826" cy="4153679"/>
          </a:xfrm>
          <a:prstGeom prst="rect">
            <a:avLst/>
          </a:prstGeom>
        </p:spPr>
      </p:pic>
      <p:sp>
        <p:nvSpPr>
          <p:cNvPr id="11" name="TextBox 10">
            <a:extLst>
              <a:ext uri="{FF2B5EF4-FFF2-40B4-BE49-F238E27FC236}">
                <a16:creationId xmlns:a16="http://schemas.microsoft.com/office/drawing/2014/main" id="{9A9C1137-0955-D2A5-1BAD-6FAAE359DF70}"/>
              </a:ext>
            </a:extLst>
          </p:cNvPr>
          <p:cNvSpPr txBox="1"/>
          <p:nvPr/>
        </p:nvSpPr>
        <p:spPr>
          <a:xfrm>
            <a:off x="5609190" y="5350922"/>
            <a:ext cx="5820809" cy="830997"/>
          </a:xfrm>
          <a:prstGeom prst="rect">
            <a:avLst/>
          </a:prstGeom>
          <a:noFill/>
        </p:spPr>
        <p:txBody>
          <a:bodyPr wrap="square" rtlCol="0">
            <a:spAutoFit/>
          </a:bodyPr>
          <a:lstStyle/>
          <a:p>
            <a:r>
              <a:rPr lang="en-US" sz="1000" i="1" dirty="0"/>
              <a:t>Fig 1: Missed Work Due to COVID Symptoms, by Income </a:t>
            </a:r>
          </a:p>
          <a:p>
            <a:r>
              <a:rPr lang="en-US" sz="1000" i="1" dirty="0" err="1">
                <a:effectLst/>
              </a:rPr>
              <a:t>Raifman</a:t>
            </a:r>
            <a:r>
              <a:rPr lang="en-US" sz="1000" i="1" dirty="0">
                <a:effectLst/>
              </a:rPr>
              <a:t>, Julia, Alexandra Skinner, and Aaron Sojourner. 2022. The Unequal Toll of COVID-19 on Workers . Retrieved (https://www.epi.org/blog/the-unequal-toll-of-covid-19-on-workers/). </a:t>
            </a:r>
          </a:p>
          <a:p>
            <a:endParaRPr lang="en-US" dirty="0"/>
          </a:p>
        </p:txBody>
      </p:sp>
    </p:spTree>
    <p:extLst>
      <p:ext uri="{BB962C8B-B14F-4D97-AF65-F5344CB8AC3E}">
        <p14:creationId xmlns:p14="http://schemas.microsoft.com/office/powerpoint/2010/main" val="248388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A12EC-62BA-518A-BE57-3BA2C42CE05F}"/>
              </a:ext>
            </a:extLst>
          </p:cNvPr>
          <p:cNvSpPr>
            <a:spLocks noGrp="1"/>
          </p:cNvSpPr>
          <p:nvPr>
            <p:ph type="title"/>
          </p:nvPr>
        </p:nvSpPr>
        <p:spPr/>
        <p:txBody>
          <a:bodyPr/>
          <a:lstStyle/>
          <a:p>
            <a:r>
              <a:rPr lang="en-US" dirty="0"/>
              <a:t>Class Conflict or Solidarity?</a:t>
            </a:r>
          </a:p>
        </p:txBody>
      </p:sp>
      <p:sp>
        <p:nvSpPr>
          <p:cNvPr id="3" name="Content Placeholder 2">
            <a:extLst>
              <a:ext uri="{FF2B5EF4-FFF2-40B4-BE49-F238E27FC236}">
                <a16:creationId xmlns:a16="http://schemas.microsoft.com/office/drawing/2014/main" id="{8A3CEDE0-FF51-9CC5-A623-E7BFA134706D}"/>
              </a:ext>
            </a:extLst>
          </p:cNvPr>
          <p:cNvSpPr>
            <a:spLocks noGrp="1"/>
          </p:cNvSpPr>
          <p:nvPr>
            <p:ph idx="1"/>
          </p:nvPr>
        </p:nvSpPr>
        <p:spPr>
          <a:xfrm>
            <a:off x="1018761" y="2309116"/>
            <a:ext cx="4805569" cy="4389857"/>
          </a:xfrm>
        </p:spPr>
        <p:txBody>
          <a:bodyPr>
            <a:normAutofit/>
          </a:bodyPr>
          <a:lstStyle/>
          <a:p>
            <a:r>
              <a:rPr lang="en-US" dirty="0"/>
              <a:t>Contrary to the idea that the pandemic inflamed sentiments of class conflict, </a:t>
            </a:r>
            <a:r>
              <a:rPr lang="en-US" dirty="0" err="1"/>
              <a:t>Grusky</a:t>
            </a:r>
            <a:r>
              <a:rPr lang="en-US" dirty="0"/>
              <a:t> et al. 2021 find that working class individuals expressed “stoic fortitude” and a sense of “we’re all in this together”</a:t>
            </a:r>
          </a:p>
        </p:txBody>
      </p:sp>
      <p:sp>
        <p:nvSpPr>
          <p:cNvPr id="4" name="TextBox 3">
            <a:extLst>
              <a:ext uri="{FF2B5EF4-FFF2-40B4-BE49-F238E27FC236}">
                <a16:creationId xmlns:a16="http://schemas.microsoft.com/office/drawing/2014/main" id="{F73B66A8-EDD4-2839-F1ED-B105AD216D28}"/>
              </a:ext>
            </a:extLst>
          </p:cNvPr>
          <p:cNvSpPr txBox="1"/>
          <p:nvPr/>
        </p:nvSpPr>
        <p:spPr>
          <a:xfrm>
            <a:off x="5824330" y="2754773"/>
            <a:ext cx="5619750" cy="2585323"/>
          </a:xfrm>
          <a:prstGeom prst="rect">
            <a:avLst/>
          </a:prstGeom>
          <a:noFill/>
          <a:ln>
            <a:noFill/>
          </a:ln>
        </p:spPr>
        <p:txBody>
          <a:bodyPr wrap="square" rtlCol="0">
            <a:spAutoFit/>
          </a:bodyPr>
          <a:lstStyle/>
          <a:p>
            <a:r>
              <a:rPr lang="en-US" sz="1600" i="1" dirty="0"/>
              <a:t>“I was fortunate to be able to continue working at my present job because we made some parts that were essential, so thank goodness, I did not have to go on unemployment, I didn't have to worry about all that.... I'm thankful I don't have any problems, no money issues, no worries, I'm not going to lose anything. So, in that regard, I was very blessed. I'm very, very thankful, it could have been much worse. My boss could have laid me off, thankfully, he didn’t”- </a:t>
            </a:r>
            <a:r>
              <a:rPr lang="en-US" sz="1600" dirty="0"/>
              <a:t>Face-to-face worker interviewed by </a:t>
            </a:r>
            <a:r>
              <a:rPr lang="en-US" sz="1600" dirty="0" err="1"/>
              <a:t>Grusky</a:t>
            </a:r>
            <a:r>
              <a:rPr lang="en-US" sz="1600" dirty="0"/>
              <a:t> et al. </a:t>
            </a:r>
          </a:p>
          <a:p>
            <a:endParaRPr lang="en-US" dirty="0"/>
          </a:p>
        </p:txBody>
      </p:sp>
    </p:spTree>
    <p:extLst>
      <p:ext uri="{BB962C8B-B14F-4D97-AF65-F5344CB8AC3E}">
        <p14:creationId xmlns:p14="http://schemas.microsoft.com/office/powerpoint/2010/main" val="1502961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Freeform: Shape 20">
            <a:extLst>
              <a:ext uri="{FF2B5EF4-FFF2-40B4-BE49-F238E27FC236}">
                <a16:creationId xmlns:a16="http://schemas.microsoft.com/office/drawing/2014/main" id="{18E670AF-873F-44DB-9862-796E652EEC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430001" cy="6175613"/>
          </a:xfrm>
          <a:custGeom>
            <a:avLst/>
            <a:gdLst>
              <a:gd name="connsiteX0" fmla="*/ 0 w 11430001"/>
              <a:gd name="connsiteY0" fmla="*/ 0 h 6175613"/>
              <a:gd name="connsiteX1" fmla="*/ 5638031 w 11430001"/>
              <a:gd name="connsiteY1" fmla="*/ 0 h 6175613"/>
              <a:gd name="connsiteX2" fmla="*/ 5638031 w 11430001"/>
              <a:gd name="connsiteY2" fmla="*/ 758954 h 6175613"/>
              <a:gd name="connsiteX3" fmla="*/ 11430001 w 11430001"/>
              <a:gd name="connsiteY3" fmla="*/ 758954 h 6175613"/>
              <a:gd name="connsiteX4" fmla="*/ 11430001 w 11430001"/>
              <a:gd name="connsiteY4" fmla="*/ 6175613 h 6175613"/>
              <a:gd name="connsiteX5" fmla="*/ 5638031 w 11430001"/>
              <a:gd name="connsiteY5" fmla="*/ 6175613 h 6175613"/>
              <a:gd name="connsiteX6" fmla="*/ 5240741 w 11430001"/>
              <a:gd name="connsiteY6" fmla="*/ 6175613 h 6175613"/>
              <a:gd name="connsiteX7" fmla="*/ 0 w 11430001"/>
              <a:gd name="connsiteY7" fmla="*/ 6175613 h 617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30001" h="6175613">
                <a:moveTo>
                  <a:pt x="0" y="0"/>
                </a:moveTo>
                <a:lnTo>
                  <a:pt x="5638031" y="0"/>
                </a:lnTo>
                <a:lnTo>
                  <a:pt x="5638031" y="758954"/>
                </a:lnTo>
                <a:lnTo>
                  <a:pt x="11430001" y="758954"/>
                </a:lnTo>
                <a:lnTo>
                  <a:pt x="11430001" y="6175613"/>
                </a:lnTo>
                <a:lnTo>
                  <a:pt x="5638031" y="6175613"/>
                </a:lnTo>
                <a:lnTo>
                  <a:pt x="5240741" y="6175613"/>
                </a:lnTo>
                <a:lnTo>
                  <a:pt x="0" y="617561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B88E0A5-D0C9-930D-C300-915979DE2421}"/>
              </a:ext>
            </a:extLst>
          </p:cNvPr>
          <p:cNvSpPr>
            <a:spLocks noGrp="1"/>
          </p:cNvSpPr>
          <p:nvPr>
            <p:ph type="title"/>
          </p:nvPr>
        </p:nvSpPr>
        <p:spPr>
          <a:xfrm>
            <a:off x="762000" y="758953"/>
            <a:ext cx="4089779" cy="2028388"/>
          </a:xfrm>
        </p:spPr>
        <p:txBody>
          <a:bodyPr anchor="ctr">
            <a:normAutofit/>
          </a:bodyPr>
          <a:lstStyle/>
          <a:p>
            <a:r>
              <a:rPr lang="en-US" dirty="0"/>
              <a:t>The Noxious Contract</a:t>
            </a:r>
          </a:p>
        </p:txBody>
      </p:sp>
      <p:sp>
        <p:nvSpPr>
          <p:cNvPr id="9" name="Content Placeholder 8">
            <a:extLst>
              <a:ext uri="{FF2B5EF4-FFF2-40B4-BE49-F238E27FC236}">
                <a16:creationId xmlns:a16="http://schemas.microsoft.com/office/drawing/2014/main" id="{3B60A1B2-9203-0D19-3EEE-D0E37FCA65D7}"/>
              </a:ext>
            </a:extLst>
          </p:cNvPr>
          <p:cNvSpPr>
            <a:spLocks noGrp="1"/>
          </p:cNvSpPr>
          <p:nvPr>
            <p:ph idx="1"/>
          </p:nvPr>
        </p:nvSpPr>
        <p:spPr>
          <a:xfrm>
            <a:off x="762000" y="2893326"/>
            <a:ext cx="4089779" cy="3202674"/>
          </a:xfrm>
        </p:spPr>
        <p:txBody>
          <a:bodyPr anchor="t">
            <a:normAutofit lnSpcReduction="10000"/>
          </a:bodyPr>
          <a:lstStyle/>
          <a:p>
            <a:pPr marL="0" indent="0">
              <a:lnSpc>
                <a:spcPct val="95000"/>
              </a:lnSpc>
              <a:buNone/>
            </a:pPr>
            <a:r>
              <a:rPr lang="en-US" sz="1600" b="1" i="0" u="none" strike="noStrike" dirty="0">
                <a:effectLst/>
              </a:rPr>
              <a:t>"Put your health at risk for us. We need to make money.”</a:t>
            </a:r>
            <a:endParaRPr lang="en-US" sz="1600" dirty="0"/>
          </a:p>
          <a:p>
            <a:pPr>
              <a:lnSpc>
                <a:spcPct val="95000"/>
              </a:lnSpc>
            </a:pPr>
            <a:r>
              <a:rPr lang="en-US" sz="1600" b="0" i="0" u="none" strike="noStrike" dirty="0">
                <a:effectLst/>
              </a:rPr>
              <a:t>Labor market conditions are considered “noxious” if: </a:t>
            </a:r>
          </a:p>
          <a:p>
            <a:pPr>
              <a:lnSpc>
                <a:spcPct val="95000"/>
              </a:lnSpc>
            </a:pPr>
            <a:r>
              <a:rPr lang="en-US" sz="1600" b="0" i="0" u="none" strike="noStrike" dirty="0">
                <a:effectLst/>
              </a:rPr>
              <a:t>Risk involves significant harm</a:t>
            </a:r>
          </a:p>
          <a:p>
            <a:pPr>
              <a:lnSpc>
                <a:spcPct val="95000"/>
              </a:lnSpc>
            </a:pPr>
            <a:r>
              <a:rPr lang="en-US" sz="1600" dirty="0"/>
              <a:t>T</a:t>
            </a:r>
            <a:r>
              <a:rPr lang="en-US" sz="1600" b="0" i="0" u="none" strike="noStrike" dirty="0">
                <a:effectLst/>
              </a:rPr>
              <a:t>he level of risk is ambiguous</a:t>
            </a:r>
          </a:p>
          <a:p>
            <a:pPr>
              <a:lnSpc>
                <a:spcPct val="95000"/>
              </a:lnSpc>
            </a:pPr>
            <a:r>
              <a:rPr lang="en-US" sz="1600" dirty="0"/>
              <a:t>T</a:t>
            </a:r>
            <a:r>
              <a:rPr lang="en-US" sz="1600" b="0" i="0" u="none" strike="noStrike" dirty="0">
                <a:effectLst/>
              </a:rPr>
              <a:t>he work disproportionately burdens minority groups</a:t>
            </a:r>
          </a:p>
          <a:p>
            <a:pPr>
              <a:lnSpc>
                <a:spcPct val="95000"/>
              </a:lnSpc>
            </a:pPr>
            <a:r>
              <a:rPr lang="en-US" sz="1600" b="0" i="0" u="none" strike="noStrike" dirty="0">
                <a:effectLst/>
              </a:rPr>
              <a:t>Or if the worker is potentially coerced into the position (</a:t>
            </a:r>
            <a:r>
              <a:rPr lang="en-US" sz="1600" b="0" i="0" u="none" strike="noStrike" dirty="0" err="1">
                <a:effectLst/>
              </a:rPr>
              <a:t>Grusky</a:t>
            </a:r>
            <a:r>
              <a:rPr lang="en-US" sz="1600" b="0" i="0" u="none" strike="noStrike" dirty="0">
                <a:effectLst/>
              </a:rPr>
              <a:t> et al. 2021: 3)</a:t>
            </a:r>
            <a:endParaRPr lang="en-US" sz="1600" dirty="0"/>
          </a:p>
        </p:txBody>
      </p:sp>
      <p:pic>
        <p:nvPicPr>
          <p:cNvPr id="5" name="Content Placeholder 4" descr="A picture containing text, sign&#10;&#10;Description automatically generated">
            <a:extLst>
              <a:ext uri="{FF2B5EF4-FFF2-40B4-BE49-F238E27FC236}">
                <a16:creationId xmlns:a16="http://schemas.microsoft.com/office/drawing/2014/main" id="{48D48E69-AD37-D5A6-CD93-9C2179D941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1077" y="2165988"/>
            <a:ext cx="5026924" cy="3355471"/>
          </a:xfrm>
          <a:prstGeom prst="rect">
            <a:avLst/>
          </a:prstGeom>
        </p:spPr>
      </p:pic>
      <p:sp>
        <p:nvSpPr>
          <p:cNvPr id="6" name="TextBox 5">
            <a:extLst>
              <a:ext uri="{FF2B5EF4-FFF2-40B4-BE49-F238E27FC236}">
                <a16:creationId xmlns:a16="http://schemas.microsoft.com/office/drawing/2014/main" id="{94D4177F-A693-C394-46D0-CB5F45B64871}"/>
              </a:ext>
            </a:extLst>
          </p:cNvPr>
          <p:cNvSpPr txBox="1"/>
          <p:nvPr/>
        </p:nvSpPr>
        <p:spPr>
          <a:xfrm>
            <a:off x="5641077" y="4945181"/>
            <a:ext cx="5026924" cy="335547"/>
          </a:xfrm>
          <a:prstGeom prst="rect">
            <a:avLst/>
          </a:prstGeom>
          <a:solidFill>
            <a:srgbClr val="000000">
              <a:alpha val="50000"/>
            </a:srgbClr>
          </a:solidFill>
          <a:ln>
            <a:noFill/>
          </a:ln>
        </p:spPr>
        <p:txBody>
          <a:bodyPr wrap="square" rtlCol="0">
            <a:noAutofit/>
          </a:bodyPr>
          <a:lstStyle/>
          <a:p>
            <a:pPr algn="ctr">
              <a:spcAft>
                <a:spcPts val="600"/>
              </a:spcAft>
            </a:pPr>
            <a:r>
              <a:rPr lang="en-US" sz="800" b="0" i="1" u="none" strike="noStrike" dirty="0">
                <a:solidFill>
                  <a:srgbClr val="FFFFFF"/>
                </a:solidFill>
                <a:effectLst/>
              </a:rPr>
              <a:t>Fig 2: </a:t>
            </a:r>
            <a:r>
              <a:rPr lang="en-US" sz="800" b="0" i="1" u="none" strike="noStrike" dirty="0" err="1">
                <a:solidFill>
                  <a:srgbClr val="FFFFFF"/>
                </a:solidFill>
                <a:effectLst/>
              </a:rPr>
              <a:t>Grusky</a:t>
            </a:r>
            <a:r>
              <a:rPr lang="en-US" sz="800" b="0" i="1" u="none" strike="noStrike" dirty="0">
                <a:solidFill>
                  <a:srgbClr val="FFFFFF"/>
                </a:solidFill>
                <a:effectLst/>
              </a:rPr>
              <a:t>, David B, Carpenter, Ann, Graves, Erin, </a:t>
            </a:r>
            <a:r>
              <a:rPr lang="en-US" sz="800" b="0" i="1" u="none" strike="noStrike" dirty="0" err="1">
                <a:solidFill>
                  <a:srgbClr val="FFFFFF"/>
                </a:solidFill>
                <a:effectLst/>
              </a:rPr>
              <a:t>Kallschmidt</a:t>
            </a:r>
            <a:r>
              <a:rPr lang="en-US" sz="800" b="0" i="1" u="none" strike="noStrike" dirty="0">
                <a:solidFill>
                  <a:srgbClr val="FFFFFF"/>
                </a:solidFill>
                <a:effectLst/>
              </a:rPr>
              <a:t>, Anna, </a:t>
            </a:r>
            <a:r>
              <a:rPr lang="en-US" sz="800" b="0" i="1" u="none" strike="noStrike" dirty="0" err="1">
                <a:solidFill>
                  <a:srgbClr val="FFFFFF"/>
                </a:solidFill>
                <a:effectLst/>
              </a:rPr>
              <a:t>Mitnik</a:t>
            </a:r>
            <a:r>
              <a:rPr lang="en-US" sz="800" b="0" i="1" u="none" strike="noStrike" dirty="0">
                <a:solidFill>
                  <a:srgbClr val="FFFFFF"/>
                </a:solidFill>
                <a:effectLst/>
              </a:rPr>
              <a:t>, Pablo, Nichols, Bethany, and C. Matthew </a:t>
            </a:r>
            <a:r>
              <a:rPr lang="en-US" sz="800" b="0" i="1" u="none" strike="noStrike" dirty="0" err="1">
                <a:solidFill>
                  <a:srgbClr val="FFFFFF"/>
                </a:solidFill>
                <a:effectLst/>
              </a:rPr>
              <a:t>Snipp</a:t>
            </a:r>
            <a:r>
              <a:rPr lang="en-US" sz="800" b="0" i="1" u="none" strike="noStrike" dirty="0">
                <a:solidFill>
                  <a:srgbClr val="FFFFFF"/>
                </a:solidFill>
                <a:effectLst/>
              </a:rPr>
              <a:t>. 2021. “The Rise of the Noxious Contract: Job Safety in the COVID-19 Crisis.” Stanford Center on Poverty &amp; Inequality, Federal Reserve Bank of Boston, &amp; Federal Reserve Bank of Atlanta. (</a:t>
            </a:r>
            <a:r>
              <a:rPr lang="en-US" sz="800" b="0" i="1" u="sng" strike="noStrike" dirty="0">
                <a:solidFill>
                  <a:srgbClr val="FFFFFF"/>
                </a:solidFill>
                <a:effectLst/>
                <a:hlinkClick r:id="rId3">
                  <a:extLst>
                    <a:ext uri="{A12FA001-AC4F-418D-AE19-62706E023703}">
                      <ahyp:hlinkClr xmlns:ahyp="http://schemas.microsoft.com/office/drawing/2018/hyperlinkcolor" val="tx"/>
                    </a:ext>
                  </a:extLst>
                </a:hlinkClick>
              </a:rPr>
              <a:t>https://inequality.stanford.edu/covid/noxious-contract</a:t>
            </a:r>
            <a:r>
              <a:rPr lang="en-US" sz="800" b="0" i="1" u="none" strike="noStrike" dirty="0">
                <a:solidFill>
                  <a:srgbClr val="FFFFFF"/>
                </a:solidFill>
                <a:effectLst/>
              </a:rPr>
              <a:t>)</a:t>
            </a:r>
            <a:endParaRPr lang="en-US" sz="800" i="1" dirty="0">
              <a:solidFill>
                <a:srgbClr val="FFFFFF"/>
              </a:solidFill>
            </a:endParaRPr>
          </a:p>
        </p:txBody>
      </p:sp>
    </p:spTree>
    <p:extLst>
      <p:ext uri="{BB962C8B-B14F-4D97-AF65-F5344CB8AC3E}">
        <p14:creationId xmlns:p14="http://schemas.microsoft.com/office/powerpoint/2010/main" val="148040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58952"/>
            <a:ext cx="10668000" cy="5340096"/>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D72A50-EA6E-23D2-BAB9-9622EDFA98BF}"/>
              </a:ext>
            </a:extLst>
          </p:cNvPr>
          <p:cNvSpPr>
            <a:spLocks noGrp="1"/>
          </p:cNvSpPr>
          <p:nvPr>
            <p:ph type="title"/>
          </p:nvPr>
        </p:nvSpPr>
        <p:spPr>
          <a:xfrm>
            <a:off x="5411874" y="1517903"/>
            <a:ext cx="5250030" cy="1345115"/>
          </a:xfrm>
        </p:spPr>
        <p:txBody>
          <a:bodyPr>
            <a:normAutofit/>
          </a:bodyPr>
          <a:lstStyle/>
          <a:p>
            <a:r>
              <a:rPr lang="en-US" dirty="0"/>
              <a:t>Methodology</a:t>
            </a:r>
          </a:p>
        </p:txBody>
      </p:sp>
      <p:pic>
        <p:nvPicPr>
          <p:cNvPr id="5" name="Picture 4" descr="A city street with many billboards&#10;&#10;Description automatically generated with low confidence">
            <a:extLst>
              <a:ext uri="{FF2B5EF4-FFF2-40B4-BE49-F238E27FC236}">
                <a16:creationId xmlns:a16="http://schemas.microsoft.com/office/drawing/2014/main" id="{600684CC-0F78-3F46-708B-25A2D68AD0B3}"/>
              </a:ext>
            </a:extLst>
          </p:cNvPr>
          <p:cNvPicPr>
            <a:picLocks noChangeAspect="1"/>
          </p:cNvPicPr>
          <p:nvPr/>
        </p:nvPicPr>
        <p:blipFill rotWithShape="1">
          <a:blip r:embed="rId2">
            <a:extLst>
              <a:ext uri="{28A0092B-C50C-407E-A947-70E740481C1C}">
                <a14:useLocalDpi xmlns:a14="http://schemas.microsoft.com/office/drawing/2010/main" val="0"/>
              </a:ext>
            </a:extLst>
          </a:blip>
          <a:srcRect l="38826" r="14361" b="2"/>
          <a:stretch/>
        </p:blipFill>
        <p:spPr>
          <a:xfrm>
            <a:off x="761998" y="758951"/>
            <a:ext cx="3890922" cy="5365630"/>
          </a:xfrm>
          <a:prstGeom prst="rect">
            <a:avLst/>
          </a:prstGeom>
        </p:spPr>
      </p:pic>
      <p:sp>
        <p:nvSpPr>
          <p:cNvPr id="3" name="Content Placeholder 2">
            <a:extLst>
              <a:ext uri="{FF2B5EF4-FFF2-40B4-BE49-F238E27FC236}">
                <a16:creationId xmlns:a16="http://schemas.microsoft.com/office/drawing/2014/main" id="{61AD2FFF-AD2A-74DB-773F-6E8CA5D3527E}"/>
              </a:ext>
            </a:extLst>
          </p:cNvPr>
          <p:cNvSpPr>
            <a:spLocks noGrp="1"/>
          </p:cNvSpPr>
          <p:nvPr>
            <p:ph idx="1"/>
          </p:nvPr>
        </p:nvSpPr>
        <p:spPr>
          <a:xfrm>
            <a:off x="5411874" y="2465798"/>
            <a:ext cx="5250030" cy="3115195"/>
          </a:xfrm>
        </p:spPr>
        <p:txBody>
          <a:bodyPr>
            <a:normAutofit/>
          </a:bodyPr>
          <a:lstStyle/>
          <a:p>
            <a:pPr>
              <a:lnSpc>
                <a:spcPct val="95000"/>
              </a:lnSpc>
            </a:pPr>
            <a:r>
              <a:rPr lang="en-US" sz="1800" dirty="0"/>
              <a:t>192 telephone interviews conducted with precarious or gig-based workers in New York City</a:t>
            </a:r>
          </a:p>
          <a:p>
            <a:pPr lvl="1">
              <a:lnSpc>
                <a:spcPct val="95000"/>
              </a:lnSpc>
            </a:pPr>
            <a:r>
              <a:rPr lang="en-US" sz="1600" dirty="0"/>
              <a:t>Workers were eligible if they utilized gig-platforms for work, or were currently or recently in precarious jobs such as retail, restaurant, or freelance work</a:t>
            </a:r>
          </a:p>
          <a:p>
            <a:pPr>
              <a:lnSpc>
                <a:spcPct val="95000"/>
              </a:lnSpc>
            </a:pPr>
            <a:r>
              <a:rPr lang="en-US" sz="1800" dirty="0"/>
              <a:t>Interviews took place between April and June 2020, with respondents recruited through Craigslist, Facebook, Reddit, and snowball sampling</a:t>
            </a:r>
          </a:p>
          <a:p>
            <a:pPr marL="0" indent="0">
              <a:lnSpc>
                <a:spcPct val="95000"/>
              </a:lnSpc>
              <a:buNone/>
            </a:pPr>
            <a:endParaRPr lang="en-US" sz="1100" dirty="0"/>
          </a:p>
          <a:p>
            <a:pPr>
              <a:lnSpc>
                <a:spcPct val="95000"/>
              </a:lnSpc>
            </a:pPr>
            <a:endParaRPr lang="en-US" sz="1100" dirty="0"/>
          </a:p>
        </p:txBody>
      </p:sp>
      <p:sp>
        <p:nvSpPr>
          <p:cNvPr id="7" name="TextBox 6">
            <a:extLst>
              <a:ext uri="{FF2B5EF4-FFF2-40B4-BE49-F238E27FC236}">
                <a16:creationId xmlns:a16="http://schemas.microsoft.com/office/drawing/2014/main" id="{BDC13D1D-07C0-0D53-756F-895CBFCA387C}"/>
              </a:ext>
            </a:extLst>
          </p:cNvPr>
          <p:cNvSpPr txBox="1"/>
          <p:nvPr/>
        </p:nvSpPr>
        <p:spPr>
          <a:xfrm>
            <a:off x="761998" y="6099048"/>
            <a:ext cx="3943351" cy="707886"/>
          </a:xfrm>
          <a:prstGeom prst="rect">
            <a:avLst/>
          </a:prstGeom>
          <a:noFill/>
        </p:spPr>
        <p:txBody>
          <a:bodyPr wrap="square">
            <a:spAutoFit/>
          </a:bodyPr>
          <a:lstStyle/>
          <a:p>
            <a:r>
              <a:rPr lang="en-US" sz="1000" i="1" dirty="0">
                <a:effectLst/>
              </a:rPr>
              <a:t>Weiss, Angela. 2020. “Will New York Rebound from the Coronavirus Pandemic?” Los Angeles Times. Retrieved (https://www.latimes.com/world-nation/story/2020-04-03/coronavirus-new-york-911-disasters-resilience). </a:t>
            </a:r>
          </a:p>
        </p:txBody>
      </p:sp>
    </p:spTree>
    <p:extLst>
      <p:ext uri="{BB962C8B-B14F-4D97-AF65-F5344CB8AC3E}">
        <p14:creationId xmlns:p14="http://schemas.microsoft.com/office/powerpoint/2010/main" val="2747213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DA1A57B-A9E6-73BF-57F0-3C2F27A39098}"/>
              </a:ext>
            </a:extLst>
          </p:cNvPr>
          <p:cNvSpPr>
            <a:spLocks noGrp="1"/>
          </p:cNvSpPr>
          <p:nvPr>
            <p:ph type="title"/>
          </p:nvPr>
        </p:nvSpPr>
        <p:spPr>
          <a:xfrm>
            <a:off x="762000" y="779915"/>
            <a:ext cx="3908996" cy="5337050"/>
          </a:xfrm>
        </p:spPr>
        <p:txBody>
          <a:bodyPr anchor="ctr">
            <a:normAutofit/>
          </a:bodyPr>
          <a:lstStyle/>
          <a:p>
            <a:r>
              <a:rPr lang="en-US" dirty="0"/>
              <a:t>Sample Characteristics</a:t>
            </a:r>
          </a:p>
        </p:txBody>
      </p:sp>
      <p:graphicFrame>
        <p:nvGraphicFramePr>
          <p:cNvPr id="5" name="Content Placeholder 2">
            <a:extLst>
              <a:ext uri="{FF2B5EF4-FFF2-40B4-BE49-F238E27FC236}">
                <a16:creationId xmlns:a16="http://schemas.microsoft.com/office/drawing/2014/main" id="{982A8455-A262-F054-3209-94A26FA4A740}"/>
              </a:ext>
            </a:extLst>
          </p:cNvPr>
          <p:cNvGraphicFramePr>
            <a:graphicFrameLocks noGrp="1"/>
          </p:cNvGraphicFramePr>
          <p:nvPr>
            <p:ph idx="1"/>
            <p:extLst>
              <p:ext uri="{D42A27DB-BD31-4B8C-83A1-F6EECF244321}">
                <p14:modId xmlns:p14="http://schemas.microsoft.com/office/powerpoint/2010/main" val="2171427427"/>
              </p:ext>
            </p:extLst>
          </p:nvPr>
        </p:nvGraphicFramePr>
        <p:xfrm>
          <a:off x="5416298" y="758951"/>
          <a:ext cx="5980170" cy="5337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142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72CCA-1DEA-784C-5BF1-F296A541F975}"/>
              </a:ext>
            </a:extLst>
          </p:cNvPr>
          <p:cNvSpPr>
            <a:spLocks noGrp="1"/>
          </p:cNvSpPr>
          <p:nvPr>
            <p:ph type="title"/>
          </p:nvPr>
        </p:nvSpPr>
        <p:spPr/>
        <p:txBody>
          <a:bodyPr/>
          <a:lstStyle/>
          <a:p>
            <a:r>
              <a:rPr lang="en-US" dirty="0"/>
              <a:t>Findings</a:t>
            </a:r>
          </a:p>
        </p:txBody>
      </p:sp>
      <p:sp>
        <p:nvSpPr>
          <p:cNvPr id="3" name="Content Placeholder 2">
            <a:extLst>
              <a:ext uri="{FF2B5EF4-FFF2-40B4-BE49-F238E27FC236}">
                <a16:creationId xmlns:a16="http://schemas.microsoft.com/office/drawing/2014/main" id="{E03AEE6D-016E-BF8A-C2F0-C7C6A629AD38}"/>
              </a:ext>
            </a:extLst>
          </p:cNvPr>
          <p:cNvSpPr>
            <a:spLocks noGrp="1"/>
          </p:cNvSpPr>
          <p:nvPr>
            <p:ph idx="1"/>
          </p:nvPr>
        </p:nvSpPr>
        <p:spPr>
          <a:xfrm>
            <a:off x="1517904" y="2657475"/>
            <a:ext cx="9144000" cy="3441573"/>
          </a:xfrm>
        </p:spPr>
        <p:txBody>
          <a:bodyPr>
            <a:normAutofit fontScale="92500" lnSpcReduction="20000"/>
          </a:bodyPr>
          <a:lstStyle/>
          <a:p>
            <a:r>
              <a:rPr lang="en-US" sz="1800" dirty="0">
                <a:solidFill>
                  <a:srgbClr val="000000"/>
                </a:solidFill>
              </a:rPr>
              <a:t>W</a:t>
            </a:r>
            <a:r>
              <a:rPr lang="en-US" sz="1800" b="0" i="0" u="none" strike="noStrike" dirty="0">
                <a:solidFill>
                  <a:srgbClr val="000000"/>
                </a:solidFill>
                <a:effectLst/>
              </a:rPr>
              <a:t>orkers in our sample espoused and articulated significant concerns about class inequality. While workers sometimes identified the rhetoric of "togetherness" as an ideal, they often rejected the togetherness messaging as inauthentic marketing:</a:t>
            </a:r>
          </a:p>
          <a:p>
            <a:pPr lvl="1"/>
            <a:r>
              <a:rPr lang="en-US" sz="1800" b="0" i="0" u="none" strike="noStrike" dirty="0">
                <a:solidFill>
                  <a:srgbClr val="000000"/>
                </a:solidFill>
                <a:effectLst/>
              </a:rPr>
              <a:t>“</a:t>
            </a:r>
            <a:r>
              <a:rPr lang="en-US" sz="1800" b="0" i="1" u="none" strike="noStrike" dirty="0">
                <a:solidFill>
                  <a:srgbClr val="000000"/>
                </a:solidFill>
                <a:effectLst/>
              </a:rPr>
              <a:t>Those are bullshit. That's the biggest bullshit I've ever seen honestly. It's just marketing... It's always coming from a business standpoint. I don't feel any better when I see that stuff. I'm just like, ‘that's the biggest bullshit I've ever seen…’ They're just trying to get people to spend... I understand that, but I don't buy it.” </a:t>
            </a:r>
            <a:r>
              <a:rPr lang="en-US" sz="1800" b="0" i="0" u="none" strike="noStrike" dirty="0">
                <a:solidFill>
                  <a:srgbClr val="000000"/>
                </a:solidFill>
                <a:effectLst/>
              </a:rPr>
              <a:t>-- Hannah, former server, current delivery driver, 21</a:t>
            </a:r>
            <a:endParaRPr lang="en-US" sz="1100" dirty="0">
              <a:effectLst/>
            </a:endParaRPr>
          </a:p>
          <a:p>
            <a:pPr lvl="1"/>
            <a:r>
              <a:rPr lang="en-US" sz="1800" b="0" i="0" u="none" strike="noStrike" dirty="0">
                <a:solidFill>
                  <a:srgbClr val="000000"/>
                </a:solidFill>
                <a:effectLst/>
              </a:rPr>
              <a:t>“</a:t>
            </a:r>
            <a:r>
              <a:rPr lang="en-US" sz="1800" b="0" i="1" u="none" strike="noStrike" dirty="0">
                <a:solidFill>
                  <a:srgbClr val="000000"/>
                </a:solidFill>
                <a:effectLst/>
              </a:rPr>
              <a:t>These corporations don't give a shit. They don't care. Put on people that are essential workers. Put on people who are dealing with tough times right now.... I don't need to submit to a corporation who is trying to sell me some $30,000 truck being like, ‘Yeah, we care about you.’ You don't care. You want to keep selling stuff”—</a:t>
            </a:r>
            <a:r>
              <a:rPr lang="en-US" sz="1800" b="0" i="0" u="none" strike="noStrike" dirty="0">
                <a:solidFill>
                  <a:srgbClr val="000000"/>
                </a:solidFill>
                <a:effectLst/>
              </a:rPr>
              <a:t>Brandon, temporary office worker, 28</a:t>
            </a:r>
            <a:endParaRPr lang="en-US" sz="1200" dirty="0">
              <a:solidFill>
                <a:srgbClr val="000000"/>
              </a:solidFill>
            </a:endParaRPr>
          </a:p>
        </p:txBody>
      </p:sp>
    </p:spTree>
    <p:extLst>
      <p:ext uri="{BB962C8B-B14F-4D97-AF65-F5344CB8AC3E}">
        <p14:creationId xmlns:p14="http://schemas.microsoft.com/office/powerpoint/2010/main" val="834579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55630-F021-8B6A-9BA5-70607A10CB43}"/>
              </a:ext>
            </a:extLst>
          </p:cNvPr>
          <p:cNvSpPr>
            <a:spLocks noGrp="1"/>
          </p:cNvSpPr>
          <p:nvPr>
            <p:ph type="title"/>
          </p:nvPr>
        </p:nvSpPr>
        <p:spPr/>
        <p:txBody>
          <a:bodyPr/>
          <a:lstStyle/>
          <a:p>
            <a:r>
              <a:rPr lang="en-US" dirty="0"/>
              <a:t>Findings</a:t>
            </a:r>
          </a:p>
        </p:txBody>
      </p:sp>
      <p:sp>
        <p:nvSpPr>
          <p:cNvPr id="3" name="Content Placeholder 2">
            <a:extLst>
              <a:ext uri="{FF2B5EF4-FFF2-40B4-BE49-F238E27FC236}">
                <a16:creationId xmlns:a16="http://schemas.microsoft.com/office/drawing/2014/main" id="{947A861B-AEEF-1BD5-D38C-F92B37575F93}"/>
              </a:ext>
            </a:extLst>
          </p:cNvPr>
          <p:cNvSpPr>
            <a:spLocks noGrp="1"/>
          </p:cNvSpPr>
          <p:nvPr>
            <p:ph idx="1"/>
          </p:nvPr>
        </p:nvSpPr>
        <p:spPr>
          <a:xfrm>
            <a:off x="1517904" y="2428875"/>
            <a:ext cx="9144000" cy="3670173"/>
          </a:xfrm>
        </p:spPr>
        <p:txBody>
          <a:bodyPr>
            <a:normAutofit fontScale="92500" lnSpcReduction="20000"/>
          </a:bodyPr>
          <a:lstStyle/>
          <a:p>
            <a:r>
              <a:rPr lang="en-US" sz="1800" b="0" i="0" u="none" strike="noStrike" dirty="0">
                <a:solidFill>
                  <a:srgbClr val="000000"/>
                </a:solidFill>
                <a:effectLst/>
              </a:rPr>
              <a:t>While respondents often agreed that everyone was together in the sense of facing the threat of Covid, they were also quick to note that the lived experience differed by social class:</a:t>
            </a:r>
          </a:p>
          <a:p>
            <a:pPr marL="0" indent="0">
              <a:buNone/>
            </a:pPr>
            <a:r>
              <a:rPr lang="en-US" sz="1800" dirty="0">
                <a:solidFill>
                  <a:srgbClr val="000000"/>
                </a:solidFill>
              </a:rPr>
              <a:t>“</a:t>
            </a:r>
            <a:r>
              <a:rPr lang="en-US" sz="1800" b="0" i="1" u="none" strike="noStrike" dirty="0">
                <a:solidFill>
                  <a:srgbClr val="000000"/>
                </a:solidFill>
                <a:effectLst/>
              </a:rPr>
              <a:t>We are all in it together, but everyone's in a different boat. If we're all on the ocean, some of us are in yachts, some of us are in dinghies.</a:t>
            </a:r>
            <a:r>
              <a:rPr lang="en-US" sz="1800" i="1" dirty="0">
                <a:solidFill>
                  <a:srgbClr val="000000"/>
                </a:solidFill>
              </a:rPr>
              <a:t>”—</a:t>
            </a:r>
            <a:r>
              <a:rPr lang="en-US" sz="1800" dirty="0">
                <a:solidFill>
                  <a:srgbClr val="000000"/>
                </a:solidFill>
              </a:rPr>
              <a:t>Raven, dating profile ghostwriter, 31</a:t>
            </a:r>
          </a:p>
          <a:p>
            <a:pPr marL="0" indent="0">
              <a:buNone/>
            </a:pPr>
            <a:r>
              <a:rPr lang="en-US" sz="1800" dirty="0">
                <a:solidFill>
                  <a:srgbClr val="000000"/>
                </a:solidFill>
              </a:rPr>
              <a:t>“</a:t>
            </a:r>
            <a:r>
              <a:rPr lang="en-US" sz="1800" b="0" i="1" u="none" strike="noStrike" dirty="0">
                <a:solidFill>
                  <a:srgbClr val="000000"/>
                </a:solidFill>
                <a:effectLst/>
              </a:rPr>
              <a:t>For the rich people, it's really easy to survive in those situations, but for the ones that were earning from the day-to-day, it's not really easy. They're doing good at keeping their family safe. And they're not tense about money, or any type of those issues as much as daily gig workers or other daily wages persons are.... At least they're able to feed their family within a timeframe. They don't have to worry about their family</a:t>
            </a:r>
            <a:r>
              <a:rPr lang="en-US" sz="1800" b="0" i="0" u="none" strike="noStrike" dirty="0">
                <a:solidFill>
                  <a:srgbClr val="000000"/>
                </a:solidFill>
                <a:effectLst/>
              </a:rPr>
              <a:t>.“—Hasan, former Uber Driver, 22</a:t>
            </a:r>
          </a:p>
          <a:p>
            <a:pPr marL="0" indent="0">
              <a:buNone/>
            </a:pPr>
            <a:r>
              <a:rPr lang="en-US" sz="1800" b="0" i="0" u="none" strike="noStrike" dirty="0">
                <a:solidFill>
                  <a:srgbClr val="000000"/>
                </a:solidFill>
                <a:effectLst/>
              </a:rPr>
              <a:t>“</a:t>
            </a:r>
            <a:r>
              <a:rPr lang="en-US" sz="1800" b="0" i="1" u="none" strike="noStrike" dirty="0">
                <a:solidFill>
                  <a:srgbClr val="000000"/>
                </a:solidFill>
                <a:effectLst/>
              </a:rPr>
              <a:t>We're not all the same, because I know a lot of people that were living in Central Park West are not living in Central Park West now. Everybody drove out to the Hamptons, including my two bosses... Sometimes I look at it like abandonment. When people leave the city to go to other places, I feel abandoned sometimes</a:t>
            </a:r>
            <a:r>
              <a:rPr lang="en-US" sz="1800" b="0" i="0" u="none" strike="noStrike" dirty="0">
                <a:solidFill>
                  <a:srgbClr val="000000"/>
                </a:solidFill>
                <a:effectLst/>
              </a:rPr>
              <a:t>”—Isabel, restaurant server, 33</a:t>
            </a:r>
            <a:endParaRPr lang="en-US" dirty="0">
              <a:effectLst/>
            </a:endParaRPr>
          </a:p>
          <a:p>
            <a:pPr marL="0" indent="0">
              <a:buNone/>
            </a:pPr>
            <a:endParaRPr lang="en-US" dirty="0"/>
          </a:p>
        </p:txBody>
      </p:sp>
    </p:spTree>
    <p:extLst>
      <p:ext uri="{BB962C8B-B14F-4D97-AF65-F5344CB8AC3E}">
        <p14:creationId xmlns:p14="http://schemas.microsoft.com/office/powerpoint/2010/main" val="1178051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886FA-B86B-C23A-8864-80FA7769B1CC}"/>
              </a:ext>
            </a:extLst>
          </p:cNvPr>
          <p:cNvSpPr>
            <a:spLocks noGrp="1"/>
          </p:cNvSpPr>
          <p:nvPr>
            <p:ph type="title"/>
          </p:nvPr>
        </p:nvSpPr>
        <p:spPr/>
        <p:txBody>
          <a:bodyPr/>
          <a:lstStyle/>
          <a:p>
            <a:r>
              <a:rPr lang="en-US" dirty="0"/>
              <a:t>Findings</a:t>
            </a:r>
          </a:p>
        </p:txBody>
      </p:sp>
      <p:sp>
        <p:nvSpPr>
          <p:cNvPr id="3" name="Content Placeholder 2">
            <a:extLst>
              <a:ext uri="{FF2B5EF4-FFF2-40B4-BE49-F238E27FC236}">
                <a16:creationId xmlns:a16="http://schemas.microsoft.com/office/drawing/2014/main" id="{E567D980-60D6-A831-BF8A-63E67D98B45F}"/>
              </a:ext>
            </a:extLst>
          </p:cNvPr>
          <p:cNvSpPr>
            <a:spLocks noGrp="1"/>
          </p:cNvSpPr>
          <p:nvPr>
            <p:ph idx="1"/>
          </p:nvPr>
        </p:nvSpPr>
        <p:spPr>
          <a:xfrm>
            <a:off x="1517904" y="2433638"/>
            <a:ext cx="9144000" cy="3665410"/>
          </a:xfrm>
        </p:spPr>
        <p:txBody>
          <a:bodyPr>
            <a:normAutofit lnSpcReduction="10000"/>
          </a:bodyPr>
          <a:lstStyle/>
          <a:p>
            <a:r>
              <a:rPr lang="en-US" sz="1800" b="0" i="0" u="none" strike="noStrike" dirty="0">
                <a:solidFill>
                  <a:srgbClr val="000000"/>
                </a:solidFill>
                <a:effectLst/>
              </a:rPr>
              <a:t>Workers, especially those who were engaged in gig-based work, were clear that working during Covid times brought an additional level of risk to work that was already often risky </a:t>
            </a:r>
          </a:p>
          <a:p>
            <a:pPr lvl="1"/>
            <a:r>
              <a:rPr lang="en-US" sz="1700" dirty="0">
                <a:solidFill>
                  <a:srgbClr val="000000"/>
                </a:solidFill>
              </a:rPr>
              <a:t>“</a:t>
            </a:r>
            <a:r>
              <a:rPr lang="en-US" sz="1700" b="0" i="1" u="none" strike="noStrike" dirty="0">
                <a:solidFill>
                  <a:srgbClr val="000000"/>
                </a:solidFill>
                <a:effectLst/>
              </a:rPr>
              <a:t>This pandemic shows a lot of the rich-poor disparity. The poor are taking the subways in from the outer boroughs. And they're the ones risking their lives, serving people at the fast casual chains, and the restaurants, and things like that. The people who are well off, or people who have the needs, they all left New York</a:t>
            </a:r>
            <a:r>
              <a:rPr lang="en-US" sz="1700" dirty="0">
                <a:solidFill>
                  <a:srgbClr val="000000"/>
                </a:solidFill>
              </a:rPr>
              <a:t>”—Oscar, restaurant worker, 30</a:t>
            </a:r>
          </a:p>
          <a:p>
            <a:pPr lvl="1"/>
            <a:r>
              <a:rPr lang="en-US" sz="1700" i="1" dirty="0">
                <a:solidFill>
                  <a:srgbClr val="000000"/>
                </a:solidFill>
              </a:rPr>
              <a:t>“</a:t>
            </a:r>
            <a:r>
              <a:rPr lang="en-US" sz="1800" b="0" i="1" u="none" strike="noStrike" dirty="0">
                <a:solidFill>
                  <a:srgbClr val="000000"/>
                </a:solidFill>
                <a:effectLst/>
              </a:rPr>
              <a:t>[It] is so ridiculous that celebrities and just the wealthy in general in America are looking down upon the rest of the working class and saying ‘Put your health at risk for us. We need to make money. Motherfucker. You have millions of dollars. What are you talking about? Why do I have to donate? But that's capitalism“—</a:t>
            </a:r>
            <a:r>
              <a:rPr lang="en-US" sz="1800" b="0" i="0" u="none" strike="noStrike" dirty="0">
                <a:solidFill>
                  <a:srgbClr val="000000"/>
                </a:solidFill>
                <a:effectLst/>
              </a:rPr>
              <a:t>Taylor, former luxury beauty products salesperson, 24</a:t>
            </a:r>
            <a:endParaRPr lang="en-US" sz="1600" dirty="0">
              <a:effectLst/>
            </a:endParaRPr>
          </a:p>
          <a:p>
            <a:pPr lvl="1"/>
            <a:endParaRPr lang="en-US" sz="1700" dirty="0"/>
          </a:p>
        </p:txBody>
      </p:sp>
    </p:spTree>
    <p:extLst>
      <p:ext uri="{BB962C8B-B14F-4D97-AF65-F5344CB8AC3E}">
        <p14:creationId xmlns:p14="http://schemas.microsoft.com/office/powerpoint/2010/main" val="2712816912"/>
      </p:ext>
    </p:extLst>
  </p:cSld>
  <p:clrMapOvr>
    <a:masterClrMapping/>
  </p:clrMapOvr>
</p:sld>
</file>

<file path=ppt/theme/theme1.xml><?xml version="1.0" encoding="utf-8"?>
<a:theme xmlns:a="http://schemas.openxmlformats.org/drawingml/2006/main" name="PrismaticVTI">
  <a:themeElements>
    <a:clrScheme name="AnalogousFromRegularSeedLeftStep">
      <a:dk1>
        <a:srgbClr val="000000"/>
      </a:dk1>
      <a:lt1>
        <a:srgbClr val="FFFFFF"/>
      </a:lt1>
      <a:dk2>
        <a:srgbClr val="1A212F"/>
      </a:dk2>
      <a:lt2>
        <a:srgbClr val="F0F3F1"/>
      </a:lt2>
      <a:accent1>
        <a:srgbClr val="C34D9B"/>
      </a:accent1>
      <a:accent2>
        <a:srgbClr val="A93BB1"/>
      </a:accent2>
      <a:accent3>
        <a:srgbClr val="894DC3"/>
      </a:accent3>
      <a:accent4>
        <a:srgbClr val="4A3FB3"/>
      </a:accent4>
      <a:accent5>
        <a:srgbClr val="4D73C3"/>
      </a:accent5>
      <a:accent6>
        <a:srgbClr val="3B93B1"/>
      </a:accent6>
      <a:hlink>
        <a:srgbClr val="349D58"/>
      </a:hlink>
      <a:folHlink>
        <a:srgbClr val="7F7F7F"/>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docProps/app.xml><?xml version="1.0" encoding="utf-8"?>
<Properties xmlns="http://schemas.openxmlformats.org/officeDocument/2006/extended-properties" xmlns:vt="http://schemas.openxmlformats.org/officeDocument/2006/docPropsVTypes">
  <TotalTime>163</TotalTime>
  <Words>1326</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Aharoni</vt:lpstr>
      <vt:lpstr>Arial</vt:lpstr>
      <vt:lpstr>Avenir Next LT Pro</vt:lpstr>
      <vt:lpstr>Times New Roman</vt:lpstr>
      <vt:lpstr>PrismaticVTI</vt:lpstr>
      <vt:lpstr>Left Behind: Yachts, Dinghies, and Perceptions of Social Inequality in the Era of Covid-19</vt:lpstr>
      <vt:lpstr>Background</vt:lpstr>
      <vt:lpstr>Class Conflict or Solidarity?</vt:lpstr>
      <vt:lpstr>The Noxious Contract</vt:lpstr>
      <vt:lpstr>Methodology</vt:lpstr>
      <vt:lpstr>Sample Characteristics</vt:lpstr>
      <vt:lpstr>Findings</vt:lpstr>
      <vt:lpstr>Findings</vt:lpstr>
      <vt:lpstr>Findings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Left Behind: Yachts, Dinghies, and Perceptions of Social Inequality in the Era of Covid-19</dc:title>
  <dc:creator>Conley, Jacob Brennan</dc:creator>
  <cp:lastModifiedBy>Conley, Jacob Brennan</cp:lastModifiedBy>
  <cp:revision>2</cp:revision>
  <dcterms:created xsi:type="dcterms:W3CDTF">2022-08-24T03:38:52Z</dcterms:created>
  <dcterms:modified xsi:type="dcterms:W3CDTF">2022-08-24T06:22:44Z</dcterms:modified>
</cp:coreProperties>
</file>